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42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74CC5-A33E-44A8-985D-32E6B6177AA7}" type="datetimeFigureOut">
              <a:rPr lang="fr-FR" smtClean="0"/>
              <a:pPr/>
              <a:t>27/03/2022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8DE75-32EB-4F7C-9FE8-65710DE989C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35FAAF2-36C0-4D84-B564-0C4DAA29E9BC}" type="datetimeFigureOut">
              <a:rPr lang="fr-FR" smtClean="0"/>
              <a:pPr/>
              <a:t>27/03/2022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B862AB-86D6-4A53-A15C-EF236ACB3ED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5FAAF2-36C0-4D84-B564-0C4DAA29E9BC}" type="datetimeFigureOut">
              <a:rPr lang="fr-FR" smtClean="0"/>
              <a:pPr/>
              <a:t>27/03/2022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B862AB-86D6-4A53-A15C-EF236ACB3ED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5FAAF2-36C0-4D84-B564-0C4DAA29E9BC}" type="datetimeFigureOut">
              <a:rPr lang="fr-FR" smtClean="0"/>
              <a:pPr/>
              <a:t>27/03/2022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B862AB-86D6-4A53-A15C-EF236ACB3ED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5FAAF2-36C0-4D84-B564-0C4DAA29E9BC}" type="datetimeFigureOut">
              <a:rPr lang="fr-FR" smtClean="0"/>
              <a:pPr/>
              <a:t>27/03/2022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B862AB-86D6-4A53-A15C-EF236ACB3ED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35FAAF2-36C0-4D84-B564-0C4DAA29E9BC}" type="datetimeFigureOut">
              <a:rPr lang="fr-FR" smtClean="0"/>
              <a:pPr/>
              <a:t>27/03/2022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B862AB-86D6-4A53-A15C-EF236ACB3ED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35FAAF2-36C0-4D84-B564-0C4DAA29E9BC}" type="datetimeFigureOut">
              <a:rPr lang="fr-FR" smtClean="0"/>
              <a:pPr/>
              <a:t>27/03/2022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B862AB-86D6-4A53-A15C-EF236ACB3ED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35FAAF2-36C0-4D84-B564-0C4DAA29E9BC}" type="datetimeFigureOut">
              <a:rPr lang="fr-FR" smtClean="0"/>
              <a:pPr/>
              <a:t>27/03/2022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B862AB-86D6-4A53-A15C-EF236ACB3ED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935FAAF2-36C0-4D84-B564-0C4DAA29E9BC}" type="datetimeFigureOut">
              <a:rPr lang="fr-FR" smtClean="0"/>
              <a:pPr/>
              <a:t>27/03/2022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B862AB-86D6-4A53-A15C-EF236ACB3ED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5FAAF2-36C0-4D84-B564-0C4DAA29E9BC}" type="datetimeFigureOut">
              <a:rPr lang="fr-FR" smtClean="0"/>
              <a:pPr/>
              <a:t>27/03/2022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B862AB-86D6-4A53-A15C-EF236ACB3ED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35FAAF2-36C0-4D84-B564-0C4DAA29E9BC}" type="datetimeFigureOut">
              <a:rPr lang="fr-FR" smtClean="0"/>
              <a:pPr/>
              <a:t>27/03/2022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B862AB-86D6-4A53-A15C-EF236ACB3ED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35FAAF2-36C0-4D84-B564-0C4DAA29E9BC}" type="datetimeFigureOut">
              <a:rPr lang="fr-FR" smtClean="0"/>
              <a:pPr/>
              <a:t>27/03/2022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B862AB-86D6-4A53-A15C-EF236ACB3ED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FAAF2-36C0-4D84-B564-0C4DAA29E9BC}" type="datetimeFigureOut">
              <a:rPr lang="fr-FR" smtClean="0"/>
              <a:pPr/>
              <a:t>27/03/2022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62AB-86D6-4A53-A15C-EF236ACB3ED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39752" y="2492896"/>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1916832"/>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195736" y="332656"/>
            <a:ext cx="5638467" cy="400110"/>
          </a:xfrm>
          <a:prstGeom prst="rect">
            <a:avLst/>
          </a:prstGeom>
          <a:noFill/>
        </p:spPr>
        <p:txBody>
          <a:bodyPr wrap="none" rtlCol="0">
            <a:spAutoFit/>
          </a:bodyPr>
          <a:lstStyle/>
          <a:p>
            <a:r>
              <a:rPr lang="fr-FR" sz="2000" b="1" dirty="0">
                <a:solidFill>
                  <a:srgbClr val="044217"/>
                </a:solidFill>
              </a:rPr>
              <a:t>Projet sortie week-end du 17 et 18 septembre 2022</a:t>
            </a:r>
          </a:p>
        </p:txBody>
      </p:sp>
      <p:pic>
        <p:nvPicPr>
          <p:cNvPr id="12" name="Image 11" descr="Logo vainqueur.jpg"/>
          <p:cNvPicPr>
            <a:picLocks noChangeAspect="1"/>
          </p:cNvPicPr>
          <p:nvPr/>
        </p:nvPicPr>
        <p:blipFill>
          <a:blip r:embed="rId2" cstate="print"/>
          <a:stretch>
            <a:fillRect/>
          </a:stretch>
        </p:blipFill>
        <p:spPr>
          <a:xfrm>
            <a:off x="467544" y="188640"/>
            <a:ext cx="1323429" cy="674534"/>
          </a:xfrm>
          <a:prstGeom prst="rect">
            <a:avLst/>
          </a:prstGeom>
        </p:spPr>
      </p:pic>
      <p:cxnSp>
        <p:nvCxnSpPr>
          <p:cNvPr id="24" name="Connecteur droit 23"/>
          <p:cNvCxnSpPr/>
          <p:nvPr/>
        </p:nvCxnSpPr>
        <p:spPr>
          <a:xfrm>
            <a:off x="251520" y="6237312"/>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67544" y="1124744"/>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12160" y="3356992"/>
            <a:ext cx="144016"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079612" y="1872295"/>
            <a:ext cx="7668852" cy="2677656"/>
          </a:xfrm>
          <a:prstGeom prst="rect">
            <a:avLst/>
          </a:prstGeom>
          <a:noFill/>
        </p:spPr>
        <p:txBody>
          <a:bodyPr wrap="square" rtlCol="0">
            <a:spAutoFit/>
          </a:bodyPr>
          <a:lstStyle/>
          <a:p>
            <a:pPr marL="342900" indent="-342900">
              <a:buFont typeface="+mj-lt"/>
              <a:buAutoNum type="arabicPeriod"/>
            </a:pPr>
            <a:r>
              <a:rPr lang="fr-FR" sz="2800" dirty="0"/>
              <a:t>La destination proposée</a:t>
            </a:r>
          </a:p>
          <a:p>
            <a:pPr marL="342900" indent="-342900">
              <a:buFont typeface="+mj-lt"/>
              <a:buAutoNum type="arabicPeriod"/>
            </a:pPr>
            <a:r>
              <a:rPr lang="fr-FR" sz="2800" dirty="0"/>
              <a:t>Les golfs retenus</a:t>
            </a:r>
          </a:p>
          <a:p>
            <a:pPr marL="342900" indent="-342900">
              <a:buFont typeface="+mj-lt"/>
              <a:buAutoNum type="arabicPeriod"/>
            </a:pPr>
            <a:r>
              <a:rPr lang="fr-FR" sz="2800" dirty="0"/>
              <a:t>L’hébergement et la restauration</a:t>
            </a:r>
          </a:p>
          <a:p>
            <a:pPr marL="342900" indent="-342900">
              <a:buFont typeface="+mj-lt"/>
              <a:buAutoNum type="arabicPeriod"/>
            </a:pPr>
            <a:r>
              <a:rPr lang="fr-FR" sz="2800" dirty="0"/>
              <a:t>Les aspects financiers</a:t>
            </a:r>
          </a:p>
          <a:p>
            <a:pPr marL="342900" indent="-342900">
              <a:buFont typeface="+mj-lt"/>
              <a:buAutoNum type="arabicPeriod"/>
            </a:pPr>
            <a:r>
              <a:rPr lang="fr-FR" sz="2800" dirty="0"/>
              <a:t>Le sondage</a:t>
            </a:r>
          </a:p>
          <a:p>
            <a:pPr marL="342900" indent="-342900">
              <a:buFont typeface="+mj-lt"/>
              <a:buAutoNum type="arabicPeriod"/>
            </a:pPr>
            <a:r>
              <a:rPr lang="fr-FR" sz="2800" dirty="0"/>
              <a:t>Les membres intéressés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39752" y="2492896"/>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1916832"/>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195736" y="332656"/>
            <a:ext cx="5638467" cy="707886"/>
          </a:xfrm>
          <a:prstGeom prst="rect">
            <a:avLst/>
          </a:prstGeom>
          <a:noFill/>
        </p:spPr>
        <p:txBody>
          <a:bodyPr wrap="none" rtlCol="0">
            <a:spAutoFit/>
          </a:bodyPr>
          <a:lstStyle/>
          <a:p>
            <a:r>
              <a:rPr lang="fr-FR" sz="2000" b="1" dirty="0">
                <a:solidFill>
                  <a:srgbClr val="044217"/>
                </a:solidFill>
              </a:rPr>
              <a:t>Projet sortie week-end du 17 et 18 septembre 2022</a:t>
            </a:r>
          </a:p>
          <a:p>
            <a:r>
              <a:rPr lang="fr-FR" sz="2000" b="1" dirty="0">
                <a:solidFill>
                  <a:srgbClr val="C00000"/>
                </a:solidFill>
              </a:rPr>
              <a:t>La destination proposée : Bretagne sud</a:t>
            </a:r>
          </a:p>
        </p:txBody>
      </p:sp>
      <p:pic>
        <p:nvPicPr>
          <p:cNvPr id="12" name="Image 11" descr="Logo vainqueur.jpg"/>
          <p:cNvPicPr>
            <a:picLocks noChangeAspect="1"/>
          </p:cNvPicPr>
          <p:nvPr/>
        </p:nvPicPr>
        <p:blipFill>
          <a:blip r:embed="rId2" cstate="print"/>
          <a:stretch>
            <a:fillRect/>
          </a:stretch>
        </p:blipFill>
        <p:spPr>
          <a:xfrm>
            <a:off x="467544" y="188640"/>
            <a:ext cx="1323429" cy="674534"/>
          </a:xfrm>
          <a:prstGeom prst="rect">
            <a:avLst/>
          </a:prstGeom>
        </p:spPr>
      </p:pic>
      <p:cxnSp>
        <p:nvCxnSpPr>
          <p:cNvPr id="24" name="Connecteur droit 23"/>
          <p:cNvCxnSpPr/>
          <p:nvPr/>
        </p:nvCxnSpPr>
        <p:spPr>
          <a:xfrm>
            <a:off x="283548" y="6597352"/>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67544" y="1124744"/>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12160" y="3356992"/>
            <a:ext cx="144016"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571580" y="5520953"/>
            <a:ext cx="7920880" cy="954107"/>
          </a:xfrm>
          <a:prstGeom prst="rect">
            <a:avLst/>
          </a:prstGeom>
          <a:noFill/>
        </p:spPr>
        <p:txBody>
          <a:bodyPr wrap="square" rtlCol="0">
            <a:spAutoFit/>
          </a:bodyPr>
          <a:lstStyle/>
          <a:p>
            <a:pPr algn="ctr"/>
            <a:r>
              <a:rPr lang="fr-FR" sz="2800" dirty="0">
                <a:solidFill>
                  <a:srgbClr val="C00000"/>
                </a:solidFill>
              </a:rPr>
              <a:t>Destination Bretagne sud : l’estuaire de la Loire et ses nombreuses plages</a:t>
            </a:r>
          </a:p>
        </p:txBody>
      </p:sp>
      <p:sp>
        <p:nvSpPr>
          <p:cNvPr id="6" name="ZoneTexte 5">
            <a:extLst>
              <a:ext uri="{FF2B5EF4-FFF2-40B4-BE49-F238E27FC236}">
                <a16:creationId xmlns:a16="http://schemas.microsoft.com/office/drawing/2014/main" id="{12D378B7-EDF9-4444-B483-B0DED7251CAE}"/>
              </a:ext>
            </a:extLst>
          </p:cNvPr>
          <p:cNvSpPr txBox="1"/>
          <p:nvPr/>
        </p:nvSpPr>
        <p:spPr>
          <a:xfrm>
            <a:off x="283548" y="3643283"/>
            <a:ext cx="8064896" cy="1754326"/>
          </a:xfrm>
          <a:prstGeom prst="rect">
            <a:avLst/>
          </a:prstGeom>
          <a:noFill/>
        </p:spPr>
        <p:txBody>
          <a:bodyPr wrap="square" rtlCol="0">
            <a:spAutoFit/>
          </a:bodyPr>
          <a:lstStyle/>
          <a:p>
            <a:r>
              <a:rPr lang="fr-FR" b="1" u="sng" dirty="0"/>
              <a:t>Nos options retenues </a:t>
            </a:r>
            <a:r>
              <a:rPr lang="fr-FR" dirty="0"/>
              <a:t>: </a:t>
            </a:r>
          </a:p>
          <a:p>
            <a:endParaRPr lang="fr-FR" dirty="0"/>
          </a:p>
          <a:p>
            <a:pPr marL="285750" indent="-285750">
              <a:buFontTx/>
              <a:buChar char="-"/>
            </a:pPr>
            <a:r>
              <a:rPr lang="fr-FR" b="1" dirty="0"/>
              <a:t>Limiter le temps de trajet </a:t>
            </a:r>
            <a:r>
              <a:rPr lang="fr-FR" dirty="0"/>
              <a:t>à moins de 3 heures de route de Tours,</a:t>
            </a:r>
          </a:p>
          <a:p>
            <a:pPr marL="285750" indent="-285750">
              <a:buFontTx/>
              <a:buChar char="-"/>
            </a:pPr>
            <a:r>
              <a:rPr lang="fr-FR" dirty="0"/>
              <a:t>Retenir un lieu permettant de </a:t>
            </a:r>
            <a:r>
              <a:rPr lang="fr-FR" b="1" dirty="0"/>
              <a:t>concilier les intérêts de nos membres et de leurs conjoint (e) s </a:t>
            </a:r>
            <a:r>
              <a:rPr lang="fr-FR" dirty="0"/>
              <a:t>non golfeurs,</a:t>
            </a:r>
          </a:p>
          <a:p>
            <a:pPr marL="285750" indent="-285750">
              <a:buFontTx/>
              <a:buChar char="-"/>
            </a:pPr>
            <a:r>
              <a:rPr lang="fr-FR" b="1" dirty="0"/>
              <a:t>Choisir une période favorable </a:t>
            </a:r>
            <a:r>
              <a:rPr lang="fr-FR" dirty="0"/>
              <a:t>à la pratique du golf et aux activités balnéaires</a:t>
            </a:r>
          </a:p>
        </p:txBody>
      </p:sp>
      <p:grpSp>
        <p:nvGrpSpPr>
          <p:cNvPr id="14" name="Groupe 13">
            <a:extLst>
              <a:ext uri="{FF2B5EF4-FFF2-40B4-BE49-F238E27FC236}">
                <a16:creationId xmlns:a16="http://schemas.microsoft.com/office/drawing/2014/main" id="{54C52C90-0410-4F26-BE31-91E9B74B2782}"/>
              </a:ext>
            </a:extLst>
          </p:cNvPr>
          <p:cNvGrpSpPr/>
          <p:nvPr/>
        </p:nvGrpSpPr>
        <p:grpSpPr>
          <a:xfrm>
            <a:off x="847944" y="1653357"/>
            <a:ext cx="2844499" cy="1561360"/>
            <a:chOff x="283588" y="1405815"/>
            <a:chExt cx="2844499" cy="1561360"/>
          </a:xfrm>
        </p:grpSpPr>
        <p:pic>
          <p:nvPicPr>
            <p:cNvPr id="3" name="Image 2">
              <a:extLst>
                <a:ext uri="{FF2B5EF4-FFF2-40B4-BE49-F238E27FC236}">
                  <a16:creationId xmlns:a16="http://schemas.microsoft.com/office/drawing/2014/main" id="{FA5EF889-3071-4308-93E7-0334544829C7}"/>
                </a:ext>
              </a:extLst>
            </p:cNvPr>
            <p:cNvPicPr>
              <a:picLocks noChangeAspect="1"/>
            </p:cNvPicPr>
            <p:nvPr/>
          </p:nvPicPr>
          <p:blipFill>
            <a:blip r:embed="rId3"/>
            <a:stretch>
              <a:fillRect/>
            </a:stretch>
          </p:blipFill>
          <p:spPr>
            <a:xfrm>
              <a:off x="283588" y="1405815"/>
              <a:ext cx="2844499" cy="1561360"/>
            </a:xfrm>
            <a:prstGeom prst="rect">
              <a:avLst/>
            </a:prstGeom>
          </p:spPr>
        </p:pic>
        <p:sp>
          <p:nvSpPr>
            <p:cNvPr id="7" name="Ellipse 6">
              <a:extLst>
                <a:ext uri="{FF2B5EF4-FFF2-40B4-BE49-F238E27FC236}">
                  <a16:creationId xmlns:a16="http://schemas.microsoft.com/office/drawing/2014/main" id="{A0D9156F-4673-447E-AA1B-2A4005B29648}"/>
                </a:ext>
              </a:extLst>
            </p:cNvPr>
            <p:cNvSpPr/>
            <p:nvPr/>
          </p:nvSpPr>
          <p:spPr>
            <a:xfrm>
              <a:off x="1303617" y="2479036"/>
              <a:ext cx="648072" cy="3215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3" name="Image 12">
            <a:extLst>
              <a:ext uri="{FF2B5EF4-FFF2-40B4-BE49-F238E27FC236}">
                <a16:creationId xmlns:a16="http://schemas.microsoft.com/office/drawing/2014/main" id="{084FF2E0-3F43-4C93-97E4-0F283DE75810}"/>
              </a:ext>
            </a:extLst>
          </p:cNvPr>
          <p:cNvPicPr>
            <a:picLocks noChangeAspect="1"/>
          </p:cNvPicPr>
          <p:nvPr/>
        </p:nvPicPr>
        <p:blipFill>
          <a:blip r:embed="rId4"/>
          <a:stretch>
            <a:fillRect/>
          </a:stretch>
        </p:blipFill>
        <p:spPr>
          <a:xfrm>
            <a:off x="4007853" y="1227656"/>
            <a:ext cx="4313621" cy="2415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3244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39752" y="2492896"/>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1916832"/>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195736" y="332656"/>
            <a:ext cx="5638467" cy="707886"/>
          </a:xfrm>
          <a:prstGeom prst="rect">
            <a:avLst/>
          </a:prstGeom>
          <a:noFill/>
        </p:spPr>
        <p:txBody>
          <a:bodyPr wrap="none" rtlCol="0">
            <a:spAutoFit/>
          </a:bodyPr>
          <a:lstStyle/>
          <a:p>
            <a:r>
              <a:rPr lang="fr-FR" sz="2000" b="1" dirty="0">
                <a:solidFill>
                  <a:srgbClr val="044217"/>
                </a:solidFill>
              </a:rPr>
              <a:t>Projet sortie week-end du 17 et 18 septembre 2022</a:t>
            </a:r>
          </a:p>
          <a:p>
            <a:r>
              <a:rPr lang="fr-FR" sz="2000" b="1" dirty="0">
                <a:solidFill>
                  <a:srgbClr val="C00000"/>
                </a:solidFill>
              </a:rPr>
              <a:t>Les golfs retenus</a:t>
            </a:r>
          </a:p>
        </p:txBody>
      </p:sp>
      <p:pic>
        <p:nvPicPr>
          <p:cNvPr id="12" name="Image 11" descr="Logo vainqueur.jpg"/>
          <p:cNvPicPr>
            <a:picLocks noChangeAspect="1"/>
          </p:cNvPicPr>
          <p:nvPr/>
        </p:nvPicPr>
        <p:blipFill>
          <a:blip r:embed="rId2" cstate="print"/>
          <a:stretch>
            <a:fillRect/>
          </a:stretch>
        </p:blipFill>
        <p:spPr>
          <a:xfrm>
            <a:off x="467544" y="188640"/>
            <a:ext cx="1323429" cy="674534"/>
          </a:xfrm>
          <a:prstGeom prst="rect">
            <a:avLst/>
          </a:prstGeom>
        </p:spPr>
      </p:pic>
      <p:cxnSp>
        <p:nvCxnSpPr>
          <p:cNvPr id="24" name="Connecteur droit 23"/>
          <p:cNvCxnSpPr/>
          <p:nvPr/>
        </p:nvCxnSpPr>
        <p:spPr>
          <a:xfrm>
            <a:off x="283548" y="6597352"/>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67544" y="1124744"/>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12160" y="3356992"/>
            <a:ext cx="144016"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054529" y="5593803"/>
            <a:ext cx="7920880" cy="954107"/>
          </a:xfrm>
          <a:prstGeom prst="rect">
            <a:avLst/>
          </a:prstGeom>
          <a:noFill/>
        </p:spPr>
        <p:txBody>
          <a:bodyPr wrap="square" rtlCol="0">
            <a:spAutoFit/>
          </a:bodyPr>
          <a:lstStyle/>
          <a:p>
            <a:pPr algn="ctr"/>
            <a:r>
              <a:rPr lang="fr-FR" sz="2800" dirty="0">
                <a:solidFill>
                  <a:srgbClr val="C00000"/>
                </a:solidFill>
              </a:rPr>
              <a:t>2 golfs du réseau Blue Green qui propose </a:t>
            </a:r>
          </a:p>
          <a:p>
            <a:pPr algn="ctr"/>
            <a:r>
              <a:rPr lang="fr-FR" sz="2800" dirty="0">
                <a:solidFill>
                  <a:srgbClr val="C00000"/>
                </a:solidFill>
              </a:rPr>
              <a:t>des tarifs remisés</a:t>
            </a:r>
          </a:p>
        </p:txBody>
      </p:sp>
      <p:sp>
        <p:nvSpPr>
          <p:cNvPr id="6" name="ZoneTexte 5">
            <a:extLst>
              <a:ext uri="{FF2B5EF4-FFF2-40B4-BE49-F238E27FC236}">
                <a16:creationId xmlns:a16="http://schemas.microsoft.com/office/drawing/2014/main" id="{12D378B7-EDF9-4444-B483-B0DED7251CAE}"/>
              </a:ext>
            </a:extLst>
          </p:cNvPr>
          <p:cNvSpPr txBox="1"/>
          <p:nvPr/>
        </p:nvSpPr>
        <p:spPr>
          <a:xfrm>
            <a:off x="179512" y="1481941"/>
            <a:ext cx="3707982" cy="1661993"/>
          </a:xfrm>
          <a:prstGeom prst="rect">
            <a:avLst/>
          </a:prstGeom>
          <a:noFill/>
        </p:spPr>
        <p:txBody>
          <a:bodyPr wrap="square" rtlCol="0">
            <a:spAutoFit/>
          </a:bodyPr>
          <a:lstStyle/>
          <a:p>
            <a:r>
              <a:rPr lang="fr-FR" b="1" u="sng" dirty="0"/>
              <a:t>Samedi 17 septembre : </a:t>
            </a:r>
          </a:p>
          <a:p>
            <a:r>
              <a:rPr lang="fr-FR" b="1" u="sng" dirty="0"/>
              <a:t>Golf de Pornic – 18 trous</a:t>
            </a:r>
          </a:p>
          <a:p>
            <a:endParaRPr lang="fr-FR" sz="1600" dirty="0"/>
          </a:p>
          <a:p>
            <a:r>
              <a:rPr lang="fr-FR" sz="1600" dirty="0"/>
              <a:t>Créneaux départs réservés de 13h30 à 14h30</a:t>
            </a:r>
          </a:p>
          <a:p>
            <a:r>
              <a:rPr lang="fr-FR" b="1" u="sng" dirty="0"/>
              <a:t> </a:t>
            </a:r>
            <a:endParaRPr lang="fr-FR" dirty="0"/>
          </a:p>
        </p:txBody>
      </p:sp>
      <p:pic>
        <p:nvPicPr>
          <p:cNvPr id="4" name="Image 3">
            <a:extLst>
              <a:ext uri="{FF2B5EF4-FFF2-40B4-BE49-F238E27FC236}">
                <a16:creationId xmlns:a16="http://schemas.microsoft.com/office/drawing/2014/main" id="{A9340C21-6262-48AB-9DF8-999959B63526}"/>
              </a:ext>
            </a:extLst>
          </p:cNvPr>
          <p:cNvPicPr>
            <a:picLocks noChangeAspect="1"/>
          </p:cNvPicPr>
          <p:nvPr/>
        </p:nvPicPr>
        <p:blipFill>
          <a:blip r:embed="rId3"/>
          <a:stretch>
            <a:fillRect/>
          </a:stretch>
        </p:blipFill>
        <p:spPr>
          <a:xfrm>
            <a:off x="3887494" y="1481941"/>
            <a:ext cx="4892997" cy="1452742"/>
          </a:xfrm>
          <a:prstGeom prst="rect">
            <a:avLst/>
          </a:prstGeom>
        </p:spPr>
      </p:pic>
      <p:pic>
        <p:nvPicPr>
          <p:cNvPr id="9" name="Image 8">
            <a:extLst>
              <a:ext uri="{FF2B5EF4-FFF2-40B4-BE49-F238E27FC236}">
                <a16:creationId xmlns:a16="http://schemas.microsoft.com/office/drawing/2014/main" id="{376508A8-4357-4B48-B1F4-72B00056C4FD}"/>
              </a:ext>
            </a:extLst>
          </p:cNvPr>
          <p:cNvPicPr>
            <a:picLocks noChangeAspect="1"/>
          </p:cNvPicPr>
          <p:nvPr/>
        </p:nvPicPr>
        <p:blipFill>
          <a:blip r:embed="rId4"/>
          <a:stretch>
            <a:fillRect/>
          </a:stretch>
        </p:blipFill>
        <p:spPr>
          <a:xfrm>
            <a:off x="3887780" y="3630376"/>
            <a:ext cx="4946898" cy="1409839"/>
          </a:xfrm>
          <a:prstGeom prst="rect">
            <a:avLst/>
          </a:prstGeom>
        </p:spPr>
      </p:pic>
      <p:sp>
        <p:nvSpPr>
          <p:cNvPr id="19" name="ZoneTexte 18">
            <a:extLst>
              <a:ext uri="{FF2B5EF4-FFF2-40B4-BE49-F238E27FC236}">
                <a16:creationId xmlns:a16="http://schemas.microsoft.com/office/drawing/2014/main" id="{7AEC23CD-EBCC-421E-A488-96EC6C4BE3EA}"/>
              </a:ext>
            </a:extLst>
          </p:cNvPr>
          <p:cNvSpPr txBox="1"/>
          <p:nvPr/>
        </p:nvSpPr>
        <p:spPr>
          <a:xfrm>
            <a:off x="179512" y="3627718"/>
            <a:ext cx="3528392" cy="1938992"/>
          </a:xfrm>
          <a:prstGeom prst="rect">
            <a:avLst/>
          </a:prstGeom>
          <a:noFill/>
        </p:spPr>
        <p:txBody>
          <a:bodyPr wrap="square" rtlCol="0">
            <a:spAutoFit/>
          </a:bodyPr>
          <a:lstStyle/>
          <a:p>
            <a:r>
              <a:rPr lang="fr-FR" b="1" u="sng" dirty="0"/>
              <a:t>Dimanche 18 septembre : </a:t>
            </a:r>
          </a:p>
          <a:p>
            <a:r>
              <a:rPr lang="fr-FR" b="1" u="sng" dirty="0"/>
              <a:t>Golf du Croisic – 9 ou 18 trous</a:t>
            </a:r>
          </a:p>
          <a:p>
            <a:endParaRPr lang="fr-FR" b="1" u="sng" dirty="0"/>
          </a:p>
          <a:p>
            <a:r>
              <a:rPr lang="fr-FR" sz="1600" dirty="0"/>
              <a:t>Créneaux départs prévus le matin entre 9h00 et 10h00</a:t>
            </a:r>
          </a:p>
          <a:p>
            <a:r>
              <a:rPr lang="fr-FR" sz="1600" dirty="0"/>
              <a:t> (créneaux à confirmer) </a:t>
            </a:r>
          </a:p>
          <a:p>
            <a:r>
              <a:rPr lang="fr-FR" b="1" u="sng" dirty="0"/>
              <a:t> </a:t>
            </a:r>
            <a:endParaRPr lang="fr-FR" dirty="0"/>
          </a:p>
        </p:txBody>
      </p:sp>
    </p:spTree>
    <p:extLst>
      <p:ext uri="{BB962C8B-B14F-4D97-AF65-F5344CB8AC3E}">
        <p14:creationId xmlns:p14="http://schemas.microsoft.com/office/powerpoint/2010/main" val="56905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39752" y="2492896"/>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1916832"/>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195736" y="332656"/>
            <a:ext cx="5638467" cy="707886"/>
          </a:xfrm>
          <a:prstGeom prst="rect">
            <a:avLst/>
          </a:prstGeom>
          <a:noFill/>
        </p:spPr>
        <p:txBody>
          <a:bodyPr wrap="none" rtlCol="0">
            <a:spAutoFit/>
          </a:bodyPr>
          <a:lstStyle/>
          <a:p>
            <a:r>
              <a:rPr lang="fr-FR" sz="2000" b="1" dirty="0">
                <a:solidFill>
                  <a:srgbClr val="044217"/>
                </a:solidFill>
              </a:rPr>
              <a:t>Projet sortie week-end du 17 et 18 septembre 2022</a:t>
            </a:r>
          </a:p>
          <a:p>
            <a:r>
              <a:rPr lang="fr-FR" sz="2000" b="1" dirty="0">
                <a:solidFill>
                  <a:srgbClr val="C00000"/>
                </a:solidFill>
              </a:rPr>
              <a:t>L’hébergement et la restauration</a:t>
            </a:r>
          </a:p>
        </p:txBody>
      </p:sp>
      <p:pic>
        <p:nvPicPr>
          <p:cNvPr id="12" name="Image 11" descr="Logo vainqueur.jpg"/>
          <p:cNvPicPr>
            <a:picLocks noChangeAspect="1"/>
          </p:cNvPicPr>
          <p:nvPr/>
        </p:nvPicPr>
        <p:blipFill>
          <a:blip r:embed="rId2" cstate="print"/>
          <a:stretch>
            <a:fillRect/>
          </a:stretch>
        </p:blipFill>
        <p:spPr>
          <a:xfrm>
            <a:off x="467544" y="188640"/>
            <a:ext cx="1323429" cy="674534"/>
          </a:xfrm>
          <a:prstGeom prst="rect">
            <a:avLst/>
          </a:prstGeom>
        </p:spPr>
      </p:pic>
      <p:cxnSp>
        <p:nvCxnSpPr>
          <p:cNvPr id="24" name="Connecteur droit 23"/>
          <p:cNvCxnSpPr/>
          <p:nvPr/>
        </p:nvCxnSpPr>
        <p:spPr>
          <a:xfrm>
            <a:off x="283548" y="6453336"/>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67544" y="1124744"/>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12160" y="3356992"/>
            <a:ext cx="144016"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12D378B7-EDF9-4444-B483-B0DED7251CAE}"/>
              </a:ext>
            </a:extLst>
          </p:cNvPr>
          <p:cNvSpPr txBox="1"/>
          <p:nvPr/>
        </p:nvSpPr>
        <p:spPr>
          <a:xfrm>
            <a:off x="387584" y="1340734"/>
            <a:ext cx="8392908" cy="4801314"/>
          </a:xfrm>
          <a:prstGeom prst="rect">
            <a:avLst/>
          </a:prstGeom>
          <a:noFill/>
        </p:spPr>
        <p:txBody>
          <a:bodyPr wrap="square" rtlCol="0">
            <a:spAutoFit/>
          </a:bodyPr>
          <a:lstStyle/>
          <a:p>
            <a:r>
              <a:rPr lang="fr-FR" b="1" u="sng" dirty="0"/>
              <a:t>Hébergement </a:t>
            </a:r>
            <a:r>
              <a:rPr lang="fr-FR" dirty="0"/>
              <a:t>:</a:t>
            </a:r>
          </a:p>
          <a:p>
            <a:r>
              <a:rPr lang="fr-FR" dirty="0"/>
              <a:t> </a:t>
            </a:r>
          </a:p>
          <a:p>
            <a:pPr marL="742950" lvl="1" indent="-285750">
              <a:buFont typeface="Arial" panose="020B0604020202020204" pitchFamily="34" charset="0"/>
              <a:buChar char="•"/>
            </a:pPr>
            <a:r>
              <a:rPr lang="fr-FR" dirty="0"/>
              <a:t>Le lieu n’est pas encore défini mais le choix d’un hébergement près de la presqu’ile du Croisic (résidence tourisme Batz sur Mer ?) est à privilégier pour limiter le transport le dimanche matin</a:t>
            </a:r>
          </a:p>
          <a:p>
            <a:pPr marL="742950" lvl="1" indent="-285750">
              <a:buFont typeface="Arial" panose="020B0604020202020204" pitchFamily="34" charset="0"/>
              <a:buChar char="•"/>
            </a:pPr>
            <a:r>
              <a:rPr lang="fr-FR" dirty="0"/>
              <a:t>Une négociation pour un hébergement de groupe est envisagée et sera fonction du résultat du sondage sur la participation. Cette négociation intègrera la possibilité pour les joueurs intéressés de prendre une chambre dès le vendredi soir et de la conserver le dimanche soir pour prolonger le week-end.</a:t>
            </a:r>
          </a:p>
          <a:p>
            <a:endParaRPr lang="fr-FR" dirty="0"/>
          </a:p>
          <a:p>
            <a:r>
              <a:rPr lang="fr-FR" b="1" u="sng" dirty="0"/>
              <a:t>Restauration </a:t>
            </a:r>
            <a:r>
              <a:rPr lang="fr-FR" dirty="0"/>
              <a:t> : </a:t>
            </a:r>
          </a:p>
          <a:p>
            <a:endParaRPr lang="fr-FR" dirty="0"/>
          </a:p>
          <a:p>
            <a:pPr marL="742950" lvl="1" indent="-285750">
              <a:buFont typeface="Arial" panose="020B0604020202020204" pitchFamily="34" charset="0"/>
              <a:buChar char="•"/>
            </a:pPr>
            <a:r>
              <a:rPr lang="fr-FR" dirty="0"/>
              <a:t>Le repas du samedi midi est envisagé au golf de Pornic avant les départs</a:t>
            </a:r>
          </a:p>
          <a:p>
            <a:pPr marL="742950" lvl="1" indent="-285750">
              <a:buFont typeface="Arial" panose="020B0604020202020204" pitchFamily="34" charset="0"/>
              <a:buChar char="•"/>
            </a:pPr>
            <a:r>
              <a:rPr lang="fr-FR" dirty="0"/>
              <a:t>Le repas du dimanche midi après le parcours reste à caler (forme et lieu) </a:t>
            </a:r>
          </a:p>
          <a:p>
            <a:pPr marL="742950" lvl="1" indent="-285750">
              <a:buFont typeface="Arial" panose="020B0604020202020204" pitchFamily="34" charset="0"/>
              <a:buChar char="•"/>
            </a:pPr>
            <a:r>
              <a:rPr lang="fr-FR" dirty="0"/>
              <a:t>Un repas le samedi soir de l’ensemble des participants (joueurs et conjoints) pourrait être proposé selon les souhaits exprimés dans le sondage à réaliser</a:t>
            </a:r>
          </a:p>
          <a:p>
            <a:pPr marL="742950" lvl="1" indent="-285750">
              <a:buFont typeface="Arial" panose="020B0604020202020204" pitchFamily="34" charset="0"/>
              <a:buChar char="•"/>
            </a:pPr>
            <a:r>
              <a:rPr lang="fr-FR" dirty="0"/>
              <a:t>Les repas des conjoint (e) s ne sont pas organisés par le Gazelec 37 Golf</a:t>
            </a:r>
          </a:p>
        </p:txBody>
      </p:sp>
    </p:spTree>
    <p:extLst>
      <p:ext uri="{BB962C8B-B14F-4D97-AF65-F5344CB8AC3E}">
        <p14:creationId xmlns:p14="http://schemas.microsoft.com/office/powerpoint/2010/main" val="275369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39752" y="2492896"/>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1916832"/>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195736" y="332656"/>
            <a:ext cx="5638467" cy="707886"/>
          </a:xfrm>
          <a:prstGeom prst="rect">
            <a:avLst/>
          </a:prstGeom>
          <a:noFill/>
        </p:spPr>
        <p:txBody>
          <a:bodyPr wrap="none" rtlCol="0">
            <a:spAutoFit/>
          </a:bodyPr>
          <a:lstStyle/>
          <a:p>
            <a:r>
              <a:rPr lang="fr-FR" sz="2000" b="1" dirty="0">
                <a:solidFill>
                  <a:srgbClr val="044217"/>
                </a:solidFill>
              </a:rPr>
              <a:t>Projet sortie week-end du 17 et 18 septembre 2022</a:t>
            </a:r>
          </a:p>
          <a:p>
            <a:r>
              <a:rPr lang="fr-FR" sz="2000" b="1" dirty="0">
                <a:solidFill>
                  <a:srgbClr val="C00000"/>
                </a:solidFill>
              </a:rPr>
              <a:t>Les aspects financiers</a:t>
            </a:r>
          </a:p>
        </p:txBody>
      </p:sp>
      <p:pic>
        <p:nvPicPr>
          <p:cNvPr id="12" name="Image 11" descr="Logo vainqueur.jpg"/>
          <p:cNvPicPr>
            <a:picLocks noChangeAspect="1"/>
          </p:cNvPicPr>
          <p:nvPr/>
        </p:nvPicPr>
        <p:blipFill>
          <a:blip r:embed="rId2" cstate="print"/>
          <a:stretch>
            <a:fillRect/>
          </a:stretch>
        </p:blipFill>
        <p:spPr>
          <a:xfrm>
            <a:off x="467544" y="188640"/>
            <a:ext cx="1323429" cy="674534"/>
          </a:xfrm>
          <a:prstGeom prst="rect">
            <a:avLst/>
          </a:prstGeom>
        </p:spPr>
      </p:pic>
      <p:cxnSp>
        <p:nvCxnSpPr>
          <p:cNvPr id="24" name="Connecteur droit 23"/>
          <p:cNvCxnSpPr/>
          <p:nvPr/>
        </p:nvCxnSpPr>
        <p:spPr>
          <a:xfrm>
            <a:off x="315131" y="6741368"/>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67544" y="1124744"/>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12160" y="3356992"/>
            <a:ext cx="144016"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0B5C5B79-5767-4AF6-9EFC-09D98E9E2D90}"/>
              </a:ext>
            </a:extLst>
          </p:cNvPr>
          <p:cNvSpPr txBox="1"/>
          <p:nvPr/>
        </p:nvSpPr>
        <p:spPr>
          <a:xfrm>
            <a:off x="107504" y="1211528"/>
            <a:ext cx="8928992" cy="6555641"/>
          </a:xfrm>
          <a:prstGeom prst="rect">
            <a:avLst/>
          </a:prstGeom>
          <a:noFill/>
        </p:spPr>
        <p:txBody>
          <a:bodyPr wrap="square" rtlCol="0">
            <a:spAutoFit/>
          </a:bodyPr>
          <a:lstStyle/>
          <a:p>
            <a:r>
              <a:rPr lang="fr-FR" b="1" u="sng" dirty="0"/>
              <a:t>Déplacement – hébergement - restauration </a:t>
            </a:r>
            <a:r>
              <a:rPr lang="fr-FR" dirty="0"/>
              <a:t>:</a:t>
            </a:r>
          </a:p>
          <a:p>
            <a:r>
              <a:rPr lang="fr-FR" dirty="0"/>
              <a:t> </a:t>
            </a:r>
          </a:p>
          <a:p>
            <a:pPr marL="742950" lvl="1" indent="-285750">
              <a:buFont typeface="Arial" panose="020B0604020202020204" pitchFamily="34" charset="0"/>
              <a:buChar char="•"/>
            </a:pPr>
            <a:r>
              <a:rPr lang="fr-FR" dirty="0"/>
              <a:t>A charge des participants (Gazelec 37 Golf négocie les prix pour l’hébergement)</a:t>
            </a:r>
          </a:p>
          <a:p>
            <a:pPr marL="742950" lvl="1" indent="-285750">
              <a:buFont typeface="Arial" panose="020B0604020202020204" pitchFamily="34" charset="0"/>
              <a:buChar char="•"/>
            </a:pPr>
            <a:r>
              <a:rPr lang="fr-FR" dirty="0"/>
              <a:t>La fourchette de prix pour l’hébergement sera communiquée courant mai après le sondage</a:t>
            </a:r>
          </a:p>
          <a:p>
            <a:endParaRPr lang="fr-FR" dirty="0"/>
          </a:p>
          <a:p>
            <a:r>
              <a:rPr lang="fr-FR" b="1" u="sng" dirty="0"/>
              <a:t>Achat des GF : </a:t>
            </a:r>
            <a:endParaRPr lang="fr-FR" dirty="0"/>
          </a:p>
          <a:p>
            <a:endParaRPr lang="fr-FR" dirty="0"/>
          </a:p>
          <a:p>
            <a:pPr marL="742950" lvl="1" indent="-285750">
              <a:buFont typeface="Arial" panose="020B0604020202020204" pitchFamily="34" charset="0"/>
              <a:buChar char="•"/>
            </a:pPr>
            <a:r>
              <a:rPr lang="fr-FR" dirty="0"/>
              <a:t>Golf de Pornic : </a:t>
            </a:r>
          </a:p>
          <a:p>
            <a:pPr marL="1200150" lvl="2" indent="-285750">
              <a:buFont typeface="Courier New" panose="02070309020205020404" pitchFamily="49" charset="0"/>
              <a:buChar char="o"/>
            </a:pPr>
            <a:r>
              <a:rPr lang="fr-FR" sz="1400" dirty="0"/>
              <a:t>Tarif non remisé moyenne saison de 64 €</a:t>
            </a:r>
          </a:p>
          <a:p>
            <a:pPr marL="1200150" lvl="2" indent="-285750">
              <a:buFont typeface="Courier New" panose="02070309020205020404" pitchFamily="49" charset="0"/>
              <a:buChar char="o"/>
            </a:pPr>
            <a:r>
              <a:rPr lang="fr-FR" sz="1400" dirty="0"/>
              <a:t>Tarif remisé de </a:t>
            </a:r>
            <a:r>
              <a:rPr lang="fr-FR" sz="1400" u="sng" dirty="0"/>
              <a:t>20% entre 10 et 19 participants </a:t>
            </a:r>
            <a:r>
              <a:rPr lang="fr-FR" sz="1400" dirty="0"/>
              <a:t>soit 51,20 €</a:t>
            </a:r>
          </a:p>
          <a:p>
            <a:pPr marL="1200150" lvl="2" indent="-285750">
              <a:buFont typeface="Courier New" panose="02070309020205020404" pitchFamily="49" charset="0"/>
              <a:buChar char="o"/>
            </a:pPr>
            <a:r>
              <a:rPr lang="fr-FR" sz="1400" dirty="0"/>
              <a:t>Tarif remisé de </a:t>
            </a:r>
            <a:r>
              <a:rPr lang="fr-FR" sz="1400" u="sng" dirty="0"/>
              <a:t>25 % entre 20 et 29 participants </a:t>
            </a:r>
            <a:r>
              <a:rPr lang="fr-FR" sz="1400" dirty="0"/>
              <a:t>soit 48 €</a:t>
            </a:r>
          </a:p>
          <a:p>
            <a:pPr marL="1200150" lvl="2" indent="-285750">
              <a:buFont typeface="Courier New" panose="02070309020205020404" pitchFamily="49" charset="0"/>
              <a:buChar char="o"/>
            </a:pPr>
            <a:r>
              <a:rPr lang="fr-FR" sz="1400" dirty="0"/>
              <a:t>Prise en charge par Gazelec 37 Golf de 17,50 €</a:t>
            </a:r>
          </a:p>
          <a:p>
            <a:pPr marL="1200150" lvl="2" indent="-285750">
              <a:buFont typeface="Courier New" panose="02070309020205020404" pitchFamily="49" charset="0"/>
              <a:buChar char="o"/>
            </a:pPr>
            <a:r>
              <a:rPr lang="fr-FR" sz="1400" dirty="0">
                <a:solidFill>
                  <a:srgbClr val="C00000"/>
                </a:solidFill>
              </a:rPr>
              <a:t>Reste à charge membre : 33,70 € (si &lt; 20 participants) ou 30,50 € (si &gt; 20 participants)</a:t>
            </a:r>
            <a:endParaRPr lang="fr-FR" dirty="0">
              <a:solidFill>
                <a:srgbClr val="C00000"/>
              </a:solidFill>
            </a:endParaRP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Golf du Croisic</a:t>
            </a:r>
          </a:p>
          <a:p>
            <a:pPr marL="1200150" lvl="2" indent="-285750">
              <a:buFont typeface="Courier New" panose="02070309020205020404" pitchFamily="49" charset="0"/>
              <a:buChar char="o"/>
            </a:pPr>
            <a:r>
              <a:rPr lang="fr-FR" sz="1400" dirty="0"/>
              <a:t>Tarif non remisé moyenne saison pour 9 trous 36 € et pour 18 trous 53 €</a:t>
            </a:r>
          </a:p>
          <a:p>
            <a:pPr marL="1200150" lvl="2" indent="-285750">
              <a:buFont typeface="Courier New" panose="02070309020205020404" pitchFamily="49" charset="0"/>
              <a:buChar char="o"/>
            </a:pPr>
            <a:r>
              <a:rPr lang="fr-FR" sz="1400" dirty="0"/>
              <a:t>Tarif remisé de </a:t>
            </a:r>
            <a:r>
              <a:rPr lang="fr-FR" sz="1400" u="sng" dirty="0"/>
              <a:t>20% entre 10 et 19 participants </a:t>
            </a:r>
            <a:r>
              <a:rPr lang="fr-FR" sz="1400" dirty="0"/>
              <a:t>soit 28,80 € pour 9 trous et 42,40 € pour 18 trous</a:t>
            </a:r>
          </a:p>
          <a:p>
            <a:pPr marL="1200150" lvl="2" indent="-285750">
              <a:buFont typeface="Courier New" panose="02070309020205020404" pitchFamily="49" charset="0"/>
              <a:buChar char="o"/>
            </a:pPr>
            <a:r>
              <a:rPr lang="fr-FR" sz="1400" dirty="0"/>
              <a:t>Tarif remisé de </a:t>
            </a:r>
            <a:r>
              <a:rPr lang="fr-FR" sz="1400" u="sng" dirty="0"/>
              <a:t>25 % entre 20 et 29 participants </a:t>
            </a:r>
            <a:r>
              <a:rPr lang="fr-FR" sz="1400" dirty="0"/>
              <a:t>soit 27 € pour 9 trous et 39,75 € pour 18 trous</a:t>
            </a:r>
          </a:p>
          <a:p>
            <a:pPr marL="1200150" lvl="2" indent="-285750">
              <a:buFont typeface="Courier New" panose="02070309020205020404" pitchFamily="49" charset="0"/>
              <a:buChar char="o"/>
            </a:pPr>
            <a:r>
              <a:rPr lang="fr-FR" sz="1400" dirty="0"/>
              <a:t>Prise en charge par Gazelec 37 Golf de 17,50 € pour 18 trous et 10 € pour 9 trous</a:t>
            </a:r>
          </a:p>
          <a:p>
            <a:pPr marL="1200150" lvl="2" indent="-285750">
              <a:buFont typeface="Courier New" panose="02070309020205020404" pitchFamily="49" charset="0"/>
              <a:buChar char="o"/>
            </a:pPr>
            <a:r>
              <a:rPr lang="fr-FR" sz="1400" dirty="0">
                <a:solidFill>
                  <a:srgbClr val="C00000"/>
                </a:solidFill>
              </a:rPr>
              <a:t>Reste à charge membre pour un 9 trous : 18,80 € (si &lt; 20 participants) ou 17 € (si &gt; 20 participants</a:t>
            </a:r>
          </a:p>
          <a:p>
            <a:pPr marL="1200150" lvl="2" indent="-285750">
              <a:buFont typeface="Courier New" panose="02070309020205020404" pitchFamily="49" charset="0"/>
              <a:buChar char="o"/>
            </a:pPr>
            <a:r>
              <a:rPr lang="fr-FR" sz="1400" dirty="0">
                <a:solidFill>
                  <a:srgbClr val="C00000"/>
                </a:solidFill>
              </a:rPr>
              <a:t>Reste à charge membre pour un 18 trous : 24,90 € (si &lt; 20 participants) ou 22,25 € (si &gt; 20 participants)</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endParaRPr lang="fr-FR" dirty="0"/>
          </a:p>
        </p:txBody>
      </p:sp>
    </p:spTree>
    <p:extLst>
      <p:ext uri="{BB962C8B-B14F-4D97-AF65-F5344CB8AC3E}">
        <p14:creationId xmlns:p14="http://schemas.microsoft.com/office/powerpoint/2010/main" val="403954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39752" y="2492896"/>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1916832"/>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195736" y="332656"/>
            <a:ext cx="5638467" cy="707886"/>
          </a:xfrm>
          <a:prstGeom prst="rect">
            <a:avLst/>
          </a:prstGeom>
          <a:noFill/>
        </p:spPr>
        <p:txBody>
          <a:bodyPr wrap="none" rtlCol="0">
            <a:spAutoFit/>
          </a:bodyPr>
          <a:lstStyle/>
          <a:p>
            <a:r>
              <a:rPr lang="fr-FR" sz="2000" b="1" dirty="0">
                <a:solidFill>
                  <a:srgbClr val="044217"/>
                </a:solidFill>
              </a:rPr>
              <a:t>Projet sortie week-end du 17 et 18 septembre 2022</a:t>
            </a:r>
          </a:p>
          <a:p>
            <a:r>
              <a:rPr lang="fr-FR" sz="2000" b="1" dirty="0">
                <a:solidFill>
                  <a:srgbClr val="C00000"/>
                </a:solidFill>
              </a:rPr>
              <a:t>Le sondage</a:t>
            </a:r>
          </a:p>
        </p:txBody>
      </p:sp>
      <p:pic>
        <p:nvPicPr>
          <p:cNvPr id="12" name="Image 11" descr="Logo vainqueur.jpg"/>
          <p:cNvPicPr>
            <a:picLocks noChangeAspect="1"/>
          </p:cNvPicPr>
          <p:nvPr/>
        </p:nvPicPr>
        <p:blipFill>
          <a:blip r:embed="rId2" cstate="print"/>
          <a:stretch>
            <a:fillRect/>
          </a:stretch>
        </p:blipFill>
        <p:spPr>
          <a:xfrm>
            <a:off x="467544" y="188640"/>
            <a:ext cx="1323429" cy="674534"/>
          </a:xfrm>
          <a:prstGeom prst="rect">
            <a:avLst/>
          </a:prstGeom>
        </p:spPr>
      </p:pic>
      <p:cxnSp>
        <p:nvCxnSpPr>
          <p:cNvPr id="24" name="Connecteur droit 23"/>
          <p:cNvCxnSpPr/>
          <p:nvPr/>
        </p:nvCxnSpPr>
        <p:spPr>
          <a:xfrm>
            <a:off x="283548" y="6453336"/>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67544" y="1124744"/>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12160" y="3356992"/>
            <a:ext cx="144016"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8CC60CC1-363F-4566-B2E2-135591B0BDC4}"/>
              </a:ext>
            </a:extLst>
          </p:cNvPr>
          <p:cNvSpPr txBox="1"/>
          <p:nvPr/>
        </p:nvSpPr>
        <p:spPr>
          <a:xfrm>
            <a:off x="387584" y="1340734"/>
            <a:ext cx="8392908" cy="5078313"/>
          </a:xfrm>
          <a:prstGeom prst="rect">
            <a:avLst/>
          </a:prstGeom>
          <a:noFill/>
        </p:spPr>
        <p:txBody>
          <a:bodyPr wrap="square" rtlCol="0">
            <a:spAutoFit/>
          </a:bodyPr>
          <a:lstStyle/>
          <a:p>
            <a:r>
              <a:rPr lang="fr-FR" b="1" u="sng" dirty="0"/>
              <a:t>Modalités </a:t>
            </a:r>
            <a:r>
              <a:rPr lang="fr-FR" dirty="0"/>
              <a:t>:</a:t>
            </a:r>
          </a:p>
          <a:p>
            <a:r>
              <a:rPr lang="fr-FR" dirty="0"/>
              <a:t> </a:t>
            </a:r>
          </a:p>
          <a:p>
            <a:pPr marL="742950" lvl="1" indent="-285750">
              <a:buFont typeface="Arial" panose="020B0604020202020204" pitchFamily="34" charset="0"/>
              <a:buChar char="•"/>
            </a:pPr>
            <a:r>
              <a:rPr lang="fr-FR" dirty="0"/>
              <a:t>Organisé à partir du 27 mars et jusqu’au 24 avril 2022</a:t>
            </a:r>
          </a:p>
          <a:p>
            <a:pPr marL="742950" lvl="1" indent="-285750">
              <a:buFont typeface="Arial" panose="020B0604020202020204" pitchFamily="34" charset="0"/>
              <a:buChar char="•"/>
            </a:pPr>
            <a:r>
              <a:rPr lang="fr-FR" dirty="0"/>
              <a:t>Enquête disponible sur notre site et relayée par nos bulletins d’actualités fin mars et tout le mois d’avril</a:t>
            </a:r>
          </a:p>
          <a:p>
            <a:pPr marL="742950" lvl="1" indent="-285750">
              <a:buFont typeface="Arial" panose="020B0604020202020204" pitchFamily="34" charset="0"/>
              <a:buChar char="•"/>
            </a:pPr>
            <a:r>
              <a:rPr lang="fr-FR" dirty="0"/>
              <a:t>Précise les modalités pratiques proposées</a:t>
            </a:r>
          </a:p>
          <a:p>
            <a:pPr lvl="1"/>
            <a:endParaRPr lang="fr-FR" dirty="0"/>
          </a:p>
          <a:p>
            <a:r>
              <a:rPr lang="fr-FR" b="1" u="sng" dirty="0"/>
              <a:t>Questions proposées </a:t>
            </a:r>
            <a:r>
              <a:rPr lang="fr-FR" dirty="0"/>
              <a:t> : </a:t>
            </a:r>
          </a:p>
          <a:p>
            <a:endParaRPr lang="fr-FR" dirty="0"/>
          </a:p>
          <a:p>
            <a:pPr marL="742950" lvl="1" indent="-285750">
              <a:buFont typeface="Arial" panose="020B0604020202020204" pitchFamily="34" charset="0"/>
              <a:buChar char="•"/>
            </a:pPr>
            <a:r>
              <a:rPr lang="fr-FR" dirty="0"/>
              <a:t>Êtes-vous intéressé pour participer à une sortie loisir en Bretagne sud lors du week-end du 17 et 18 septembre 2022 ?</a:t>
            </a:r>
          </a:p>
          <a:p>
            <a:pPr marL="742950" lvl="1" indent="-285750">
              <a:buFont typeface="Arial" panose="020B0604020202020204" pitchFamily="34" charset="0"/>
              <a:buChar char="•"/>
            </a:pPr>
            <a:r>
              <a:rPr lang="fr-FR" dirty="0"/>
              <a:t>Serez-vous accompagné de votre conjoint – conjointe ?</a:t>
            </a:r>
          </a:p>
          <a:p>
            <a:pPr marL="742950" lvl="1" indent="-285750">
              <a:buFont typeface="Arial" panose="020B0604020202020204" pitchFamily="34" charset="0"/>
              <a:buChar char="•"/>
            </a:pPr>
            <a:r>
              <a:rPr lang="fr-FR" dirty="0"/>
              <a:t>Souhaitez-vous disposer d’un hébergement négocié par le Gazelec 37 Golf ?</a:t>
            </a:r>
          </a:p>
          <a:p>
            <a:pPr marL="742950" lvl="1" indent="-285750">
              <a:buFont typeface="Arial" panose="020B0604020202020204" pitchFamily="34" charset="0"/>
              <a:buChar char="•"/>
            </a:pPr>
            <a:r>
              <a:rPr lang="fr-FR" dirty="0"/>
              <a:t>Souhaitez-vous participer à un repas en commun le samedi soir ?</a:t>
            </a:r>
          </a:p>
          <a:p>
            <a:pPr marL="742950" lvl="1" indent="-285750">
              <a:buFont typeface="Arial" panose="020B0604020202020204" pitchFamily="34" charset="0"/>
              <a:buChar char="•"/>
            </a:pPr>
            <a:r>
              <a:rPr lang="fr-FR" dirty="0"/>
              <a:t>Choisissez-vous le parcours 9 trous ou le 18 trous le dimanche matin au golf du Croisic ?</a:t>
            </a:r>
          </a:p>
          <a:p>
            <a:pPr marL="742950" lvl="1" indent="-285750">
              <a:buFont typeface="Arial" panose="020B0604020202020204" pitchFamily="34" charset="0"/>
              <a:buChar char="•"/>
            </a:pPr>
            <a:r>
              <a:rPr lang="fr-FR" dirty="0"/>
              <a:t>Avez-vous des questions ou remarques particulières à remonter ?</a:t>
            </a:r>
          </a:p>
          <a:p>
            <a:pPr marL="742950" lvl="1" indent="-285750">
              <a:buFont typeface="Arial" panose="020B0604020202020204" pitchFamily="34" charset="0"/>
              <a:buChar char="•"/>
            </a:pPr>
            <a:endParaRPr lang="fr-FR" dirty="0"/>
          </a:p>
        </p:txBody>
      </p:sp>
    </p:spTree>
    <p:extLst>
      <p:ext uri="{BB962C8B-B14F-4D97-AF65-F5344CB8AC3E}">
        <p14:creationId xmlns:p14="http://schemas.microsoft.com/office/powerpoint/2010/main" val="352737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39752" y="2492896"/>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1916832"/>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195736" y="332656"/>
            <a:ext cx="5638467" cy="707886"/>
          </a:xfrm>
          <a:prstGeom prst="rect">
            <a:avLst/>
          </a:prstGeom>
          <a:noFill/>
        </p:spPr>
        <p:txBody>
          <a:bodyPr wrap="none" rtlCol="0">
            <a:spAutoFit/>
          </a:bodyPr>
          <a:lstStyle/>
          <a:p>
            <a:r>
              <a:rPr lang="fr-FR" sz="2000" b="1" dirty="0">
                <a:solidFill>
                  <a:srgbClr val="044217"/>
                </a:solidFill>
              </a:rPr>
              <a:t>Projet sortie week-end du 17 et 18 septembre 2022</a:t>
            </a:r>
          </a:p>
          <a:p>
            <a:r>
              <a:rPr lang="fr-FR" sz="2000" b="1" dirty="0">
                <a:solidFill>
                  <a:srgbClr val="C00000"/>
                </a:solidFill>
              </a:rPr>
              <a:t>Les membres intéressés</a:t>
            </a:r>
          </a:p>
        </p:txBody>
      </p:sp>
      <p:pic>
        <p:nvPicPr>
          <p:cNvPr id="12" name="Image 11" descr="Logo vainqueur.jpg"/>
          <p:cNvPicPr>
            <a:picLocks noChangeAspect="1"/>
          </p:cNvPicPr>
          <p:nvPr/>
        </p:nvPicPr>
        <p:blipFill>
          <a:blip r:embed="rId2" cstate="print"/>
          <a:stretch>
            <a:fillRect/>
          </a:stretch>
        </p:blipFill>
        <p:spPr>
          <a:xfrm>
            <a:off x="467544" y="188640"/>
            <a:ext cx="1323429" cy="674534"/>
          </a:xfrm>
          <a:prstGeom prst="rect">
            <a:avLst/>
          </a:prstGeom>
        </p:spPr>
      </p:pic>
      <p:cxnSp>
        <p:nvCxnSpPr>
          <p:cNvPr id="24" name="Connecteur droit 23"/>
          <p:cNvCxnSpPr/>
          <p:nvPr/>
        </p:nvCxnSpPr>
        <p:spPr>
          <a:xfrm>
            <a:off x="283548" y="6453336"/>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67544" y="1124744"/>
            <a:ext cx="8496944" cy="0"/>
          </a:xfrm>
          <a:prstGeom prst="line">
            <a:avLst/>
          </a:prstGeom>
          <a:ln w="31750">
            <a:solidFill>
              <a:srgbClr val="044217"/>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12160" y="3356992"/>
            <a:ext cx="144016"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2">
            <a:extLst>
              <a:ext uri="{FF2B5EF4-FFF2-40B4-BE49-F238E27FC236}">
                <a16:creationId xmlns:a16="http://schemas.microsoft.com/office/drawing/2014/main" id="{FAEEB88A-558A-47C2-A295-3BAA4CDE3F56}"/>
              </a:ext>
            </a:extLst>
          </p:cNvPr>
          <p:cNvGraphicFramePr>
            <a:graphicFrameLocks noGrp="1"/>
          </p:cNvGraphicFramePr>
          <p:nvPr>
            <p:extLst>
              <p:ext uri="{D42A27DB-BD31-4B8C-83A1-F6EECF244321}">
                <p14:modId xmlns:p14="http://schemas.microsoft.com/office/powerpoint/2010/main" val="745074529"/>
              </p:ext>
            </p:extLst>
          </p:nvPr>
        </p:nvGraphicFramePr>
        <p:xfrm>
          <a:off x="324059" y="1350525"/>
          <a:ext cx="8496944" cy="4841240"/>
        </p:xfrm>
        <a:graphic>
          <a:graphicData uri="http://schemas.openxmlformats.org/drawingml/2006/table">
            <a:tbl>
              <a:tblPr firstRow="1" bandRow="1">
                <a:tableStyleId>{5C22544A-7EE6-4342-B048-85BDC9FD1C3A}</a:tableStyleId>
              </a:tblPr>
              <a:tblGrid>
                <a:gridCol w="1984196">
                  <a:extLst>
                    <a:ext uri="{9D8B030D-6E8A-4147-A177-3AD203B41FA5}">
                      <a16:colId xmlns:a16="http://schemas.microsoft.com/office/drawing/2014/main" val="1401095106"/>
                    </a:ext>
                  </a:extLst>
                </a:gridCol>
                <a:gridCol w="1152128">
                  <a:extLst>
                    <a:ext uri="{9D8B030D-6E8A-4147-A177-3AD203B41FA5}">
                      <a16:colId xmlns:a16="http://schemas.microsoft.com/office/drawing/2014/main" val="835569708"/>
                    </a:ext>
                  </a:extLst>
                </a:gridCol>
                <a:gridCol w="1296144">
                  <a:extLst>
                    <a:ext uri="{9D8B030D-6E8A-4147-A177-3AD203B41FA5}">
                      <a16:colId xmlns:a16="http://schemas.microsoft.com/office/drawing/2014/main" val="3344375074"/>
                    </a:ext>
                  </a:extLst>
                </a:gridCol>
                <a:gridCol w="1440160">
                  <a:extLst>
                    <a:ext uri="{9D8B030D-6E8A-4147-A177-3AD203B41FA5}">
                      <a16:colId xmlns:a16="http://schemas.microsoft.com/office/drawing/2014/main" val="3828323203"/>
                    </a:ext>
                  </a:extLst>
                </a:gridCol>
                <a:gridCol w="1296144">
                  <a:extLst>
                    <a:ext uri="{9D8B030D-6E8A-4147-A177-3AD203B41FA5}">
                      <a16:colId xmlns:a16="http://schemas.microsoft.com/office/drawing/2014/main" val="1548396181"/>
                    </a:ext>
                  </a:extLst>
                </a:gridCol>
                <a:gridCol w="1328172">
                  <a:extLst>
                    <a:ext uri="{9D8B030D-6E8A-4147-A177-3AD203B41FA5}">
                      <a16:colId xmlns:a16="http://schemas.microsoft.com/office/drawing/2014/main" val="3873064434"/>
                    </a:ext>
                  </a:extLst>
                </a:gridCol>
              </a:tblGrid>
              <a:tr h="370840">
                <a:tc>
                  <a:txBody>
                    <a:bodyPr/>
                    <a:lstStyle/>
                    <a:p>
                      <a:r>
                        <a:rPr lang="fr-FR" sz="1600" dirty="0"/>
                        <a:t>Nom Prénom</a:t>
                      </a:r>
                    </a:p>
                  </a:txBody>
                  <a:tcPr/>
                </a:tc>
                <a:tc>
                  <a:txBody>
                    <a:bodyPr/>
                    <a:lstStyle/>
                    <a:p>
                      <a:pPr algn="ctr"/>
                      <a:r>
                        <a:rPr lang="fr-FR" sz="1600" dirty="0"/>
                        <a:t>Intéressé</a:t>
                      </a:r>
                    </a:p>
                    <a:p>
                      <a:pPr algn="ctr"/>
                      <a:r>
                        <a:rPr lang="fr-FR" sz="1600" dirty="0"/>
                        <a:t> </a:t>
                      </a:r>
                      <a:r>
                        <a:rPr lang="fr-FR" sz="1200" dirty="0"/>
                        <a:t>(O/N)</a:t>
                      </a:r>
                      <a:endParaRPr lang="fr-FR" sz="1600" dirty="0"/>
                    </a:p>
                  </a:txBody>
                  <a:tcPr/>
                </a:tc>
                <a:tc>
                  <a:txBody>
                    <a:bodyPr/>
                    <a:lstStyle/>
                    <a:p>
                      <a:pPr algn="ctr"/>
                      <a:r>
                        <a:rPr lang="fr-FR" sz="1600" dirty="0"/>
                        <a:t>Accompagné</a:t>
                      </a:r>
                    </a:p>
                    <a:p>
                      <a:pPr algn="ctr"/>
                      <a:r>
                        <a:rPr lang="fr-FR" sz="1600" dirty="0"/>
                        <a:t> </a:t>
                      </a:r>
                      <a:r>
                        <a:rPr lang="fr-FR" sz="1200" dirty="0"/>
                        <a:t>(O/N)</a:t>
                      </a:r>
                      <a:endParaRPr lang="fr-FR" sz="1600" dirty="0"/>
                    </a:p>
                  </a:txBody>
                  <a:tcPr/>
                </a:tc>
                <a:tc>
                  <a:txBody>
                    <a:bodyPr/>
                    <a:lstStyle/>
                    <a:p>
                      <a:pPr algn="ctr"/>
                      <a:r>
                        <a:rPr lang="fr-FR" sz="1600" dirty="0"/>
                        <a:t>Hébergement </a:t>
                      </a:r>
                      <a:r>
                        <a:rPr lang="fr-FR" sz="1200" dirty="0"/>
                        <a:t>(O/N)</a:t>
                      </a:r>
                      <a:endParaRPr lang="fr-FR" sz="1600" dirty="0"/>
                    </a:p>
                  </a:txBody>
                  <a:tcPr/>
                </a:tc>
                <a:tc>
                  <a:txBody>
                    <a:bodyPr/>
                    <a:lstStyle/>
                    <a:p>
                      <a:pPr algn="ctr"/>
                      <a:r>
                        <a:rPr lang="fr-FR" sz="1600" dirty="0"/>
                        <a:t>Repas samedi soir </a:t>
                      </a:r>
                      <a:r>
                        <a:rPr lang="fr-FR" sz="1200" dirty="0"/>
                        <a:t>(O/N)</a:t>
                      </a:r>
                      <a:endParaRPr lang="fr-FR" sz="1600" dirty="0"/>
                    </a:p>
                  </a:txBody>
                  <a:tcPr/>
                </a:tc>
                <a:tc>
                  <a:txBody>
                    <a:bodyPr/>
                    <a:lstStyle/>
                    <a:p>
                      <a:pPr algn="ctr"/>
                      <a:r>
                        <a:rPr lang="fr-FR" sz="1600" dirty="0"/>
                        <a:t>Golf Croisic</a:t>
                      </a:r>
                    </a:p>
                    <a:p>
                      <a:pPr algn="ctr"/>
                      <a:r>
                        <a:rPr lang="fr-FR" sz="1600" dirty="0"/>
                        <a:t>( 9 T ou 18 T)</a:t>
                      </a:r>
                    </a:p>
                  </a:txBody>
                  <a:tcPr/>
                </a:tc>
                <a:extLst>
                  <a:ext uri="{0D108BD9-81ED-4DB2-BD59-A6C34878D82A}">
                    <a16:rowId xmlns:a16="http://schemas.microsoft.com/office/drawing/2014/main" val="3775392161"/>
                  </a:ext>
                </a:extLst>
              </a:tr>
              <a:tr h="370840">
                <a:tc>
                  <a:txBody>
                    <a:bodyPr/>
                    <a:lstStyle/>
                    <a:p>
                      <a:r>
                        <a:rPr lang="fr-FR" sz="1200" dirty="0"/>
                        <a:t>Levesque Patrick</a:t>
                      </a:r>
                    </a:p>
                  </a:txBody>
                  <a:tcPr/>
                </a:tc>
                <a:tc>
                  <a:txBody>
                    <a:bodyPr/>
                    <a:lstStyle/>
                    <a:p>
                      <a:pPr algn="ctr"/>
                      <a:r>
                        <a:rPr lang="fr-FR" sz="1200" dirty="0"/>
                        <a:t>Oui </a:t>
                      </a:r>
                    </a:p>
                  </a:txBody>
                  <a:tcPr/>
                </a:tc>
                <a:tc>
                  <a:txBody>
                    <a:bodyPr/>
                    <a:lstStyle/>
                    <a:p>
                      <a:pPr algn="ctr"/>
                      <a:r>
                        <a:rPr lang="fr-FR" sz="1200" dirty="0"/>
                        <a:t>Non</a:t>
                      </a:r>
                    </a:p>
                  </a:txBody>
                  <a:tcPr/>
                </a:tc>
                <a:tc>
                  <a:txBody>
                    <a:bodyPr/>
                    <a:lstStyle/>
                    <a:p>
                      <a:pPr algn="ctr"/>
                      <a:r>
                        <a:rPr lang="fr-FR" sz="1200" dirty="0"/>
                        <a:t>Non</a:t>
                      </a:r>
                    </a:p>
                  </a:txBody>
                  <a:tcPr/>
                </a:tc>
                <a:tc>
                  <a:txBody>
                    <a:bodyPr/>
                    <a:lstStyle/>
                    <a:p>
                      <a:pPr algn="ctr"/>
                      <a:r>
                        <a:rPr lang="fr-FR" sz="1200" dirty="0"/>
                        <a:t>Selon lieu</a:t>
                      </a:r>
                    </a:p>
                  </a:txBody>
                  <a:tcPr/>
                </a:tc>
                <a:tc>
                  <a:txBody>
                    <a:bodyPr/>
                    <a:lstStyle/>
                    <a:p>
                      <a:pPr algn="ctr"/>
                      <a:r>
                        <a:rPr lang="fr-FR" sz="1200" dirty="0"/>
                        <a:t>9 trous</a:t>
                      </a:r>
                    </a:p>
                  </a:txBody>
                  <a:tcPr/>
                </a:tc>
                <a:extLst>
                  <a:ext uri="{0D108BD9-81ED-4DB2-BD59-A6C34878D82A}">
                    <a16:rowId xmlns:a16="http://schemas.microsoft.com/office/drawing/2014/main" val="697620815"/>
                  </a:ext>
                </a:extLst>
              </a:tr>
              <a:tr h="370840">
                <a:tc>
                  <a:txBody>
                    <a:bodyPr/>
                    <a:lstStyle/>
                    <a:p>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extLst>
                  <a:ext uri="{0D108BD9-81ED-4DB2-BD59-A6C34878D82A}">
                    <a16:rowId xmlns:a16="http://schemas.microsoft.com/office/drawing/2014/main" val="1797890814"/>
                  </a:ext>
                </a:extLst>
              </a:tr>
              <a:tr h="370840">
                <a:tc>
                  <a:txBody>
                    <a:bodyPr/>
                    <a:lstStyle/>
                    <a:p>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extLst>
                  <a:ext uri="{0D108BD9-81ED-4DB2-BD59-A6C34878D82A}">
                    <a16:rowId xmlns:a16="http://schemas.microsoft.com/office/drawing/2014/main" val="4272390904"/>
                  </a:ext>
                </a:extLst>
              </a:tr>
              <a:tr h="370840">
                <a:tc>
                  <a:txBody>
                    <a:bodyPr/>
                    <a:lstStyle/>
                    <a:p>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extLst>
                  <a:ext uri="{0D108BD9-81ED-4DB2-BD59-A6C34878D82A}">
                    <a16:rowId xmlns:a16="http://schemas.microsoft.com/office/drawing/2014/main" val="2462664161"/>
                  </a:ext>
                </a:extLst>
              </a:tr>
              <a:tr h="370840">
                <a:tc>
                  <a:txBody>
                    <a:bodyPr/>
                    <a:lstStyle/>
                    <a:p>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extLst>
                  <a:ext uri="{0D108BD9-81ED-4DB2-BD59-A6C34878D82A}">
                    <a16:rowId xmlns:a16="http://schemas.microsoft.com/office/drawing/2014/main" val="1699289347"/>
                  </a:ext>
                </a:extLst>
              </a:tr>
              <a:tr h="370840">
                <a:tc>
                  <a:txBody>
                    <a:bodyPr/>
                    <a:lstStyle/>
                    <a:p>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extLst>
                  <a:ext uri="{0D108BD9-81ED-4DB2-BD59-A6C34878D82A}">
                    <a16:rowId xmlns:a16="http://schemas.microsoft.com/office/drawing/2014/main" val="2345018611"/>
                  </a:ext>
                </a:extLst>
              </a:tr>
              <a:tr h="370840">
                <a:tc>
                  <a:txBody>
                    <a:bodyPr/>
                    <a:lstStyle/>
                    <a:p>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extLst>
                  <a:ext uri="{0D108BD9-81ED-4DB2-BD59-A6C34878D82A}">
                    <a16:rowId xmlns:a16="http://schemas.microsoft.com/office/drawing/2014/main" val="907479466"/>
                  </a:ext>
                </a:extLst>
              </a:tr>
              <a:tr h="370840">
                <a:tc>
                  <a:txBody>
                    <a:bodyPr/>
                    <a:lstStyle/>
                    <a:p>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extLst>
                  <a:ext uri="{0D108BD9-81ED-4DB2-BD59-A6C34878D82A}">
                    <a16:rowId xmlns:a16="http://schemas.microsoft.com/office/drawing/2014/main" val="3076714331"/>
                  </a:ext>
                </a:extLst>
              </a:tr>
              <a:tr h="370840">
                <a:tc>
                  <a:txBody>
                    <a:bodyPr/>
                    <a:lstStyle/>
                    <a:p>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extLst>
                  <a:ext uri="{0D108BD9-81ED-4DB2-BD59-A6C34878D82A}">
                    <a16:rowId xmlns:a16="http://schemas.microsoft.com/office/drawing/2014/main" val="3545403967"/>
                  </a:ext>
                </a:extLst>
              </a:tr>
              <a:tr h="370840">
                <a:tc>
                  <a:txBody>
                    <a:bodyPr/>
                    <a:lstStyle/>
                    <a:p>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extLst>
                  <a:ext uri="{0D108BD9-81ED-4DB2-BD59-A6C34878D82A}">
                    <a16:rowId xmlns:a16="http://schemas.microsoft.com/office/drawing/2014/main" val="183117855"/>
                  </a:ext>
                </a:extLst>
              </a:tr>
              <a:tr h="370840">
                <a:tc>
                  <a:txBody>
                    <a:bodyPr/>
                    <a:lstStyle/>
                    <a:p>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tc>
                  <a:txBody>
                    <a:bodyPr/>
                    <a:lstStyle/>
                    <a:p>
                      <a:pPr algn="ctr"/>
                      <a:endParaRPr lang="fr-FR" sz="1200" dirty="0"/>
                    </a:p>
                  </a:txBody>
                  <a:tcPr/>
                </a:tc>
                <a:extLst>
                  <a:ext uri="{0D108BD9-81ED-4DB2-BD59-A6C34878D82A}">
                    <a16:rowId xmlns:a16="http://schemas.microsoft.com/office/drawing/2014/main" val="1130965147"/>
                  </a:ext>
                </a:extLst>
              </a:tr>
            </a:tbl>
          </a:graphicData>
        </a:graphic>
      </p:graphicFrame>
    </p:spTree>
    <p:extLst>
      <p:ext uri="{BB962C8B-B14F-4D97-AF65-F5344CB8AC3E}">
        <p14:creationId xmlns:p14="http://schemas.microsoft.com/office/powerpoint/2010/main" val="8611617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792</Words>
  <Application>Microsoft Office PowerPoint</Application>
  <PresentationFormat>Affichage à l'écran (4:3)</PresentationFormat>
  <Paragraphs>100</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Courier New</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Monique</dc:creator>
  <cp:lastModifiedBy>Jean-Michel VIOLAIN</cp:lastModifiedBy>
  <cp:revision>112</cp:revision>
  <dcterms:created xsi:type="dcterms:W3CDTF">2022-01-13T06:05:52Z</dcterms:created>
  <dcterms:modified xsi:type="dcterms:W3CDTF">2022-03-27T05:40:09Z</dcterms:modified>
</cp:coreProperties>
</file>