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rawings/drawing7.xml" ContentType="application/vnd.openxmlformats-officedocument.drawingml.chartshapes+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6" r:id="rId2"/>
  </p:sldMasterIdLst>
  <p:notesMasterIdLst>
    <p:notesMasterId r:id="rId62"/>
  </p:notesMasterIdLst>
  <p:handoutMasterIdLst>
    <p:handoutMasterId r:id="rId63"/>
  </p:handoutMasterIdLst>
  <p:sldIdLst>
    <p:sldId id="256" r:id="rId3"/>
    <p:sldId id="283" r:id="rId4"/>
    <p:sldId id="270" r:id="rId5"/>
    <p:sldId id="325" r:id="rId6"/>
    <p:sldId id="301" r:id="rId7"/>
    <p:sldId id="289" r:id="rId8"/>
    <p:sldId id="290" r:id="rId9"/>
    <p:sldId id="285" r:id="rId10"/>
    <p:sldId id="292" r:id="rId11"/>
    <p:sldId id="337" r:id="rId12"/>
    <p:sldId id="338" r:id="rId13"/>
    <p:sldId id="339" r:id="rId14"/>
    <p:sldId id="341" r:id="rId15"/>
    <p:sldId id="340" r:id="rId16"/>
    <p:sldId id="294" r:id="rId17"/>
    <p:sldId id="363" r:id="rId18"/>
    <p:sldId id="335" r:id="rId19"/>
    <p:sldId id="342" r:id="rId20"/>
    <p:sldId id="296" r:id="rId21"/>
    <p:sldId id="295" r:id="rId22"/>
    <p:sldId id="297" r:id="rId23"/>
    <p:sldId id="279" r:id="rId24"/>
    <p:sldId id="298" r:id="rId25"/>
    <p:sldId id="300" r:id="rId26"/>
    <p:sldId id="315" r:id="rId27"/>
    <p:sldId id="326" r:id="rId28"/>
    <p:sldId id="287" r:id="rId29"/>
    <p:sldId id="332" r:id="rId30"/>
    <p:sldId id="327" r:id="rId31"/>
    <p:sldId id="330" r:id="rId32"/>
    <p:sldId id="336" r:id="rId33"/>
    <p:sldId id="343" r:id="rId34"/>
    <p:sldId id="344" r:id="rId35"/>
    <p:sldId id="345" r:id="rId36"/>
    <p:sldId id="347" r:id="rId37"/>
    <p:sldId id="362"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10" r:id="rId53"/>
    <p:sldId id="316" r:id="rId54"/>
    <p:sldId id="286" r:id="rId55"/>
    <p:sldId id="299" r:id="rId56"/>
    <p:sldId id="317" r:id="rId57"/>
    <p:sldId id="324" r:id="rId58"/>
    <p:sldId id="331" r:id="rId59"/>
    <p:sldId id="319" r:id="rId60"/>
    <p:sldId id="366" r:id="rId61"/>
  </p:sldIdLst>
  <p:sldSz cx="9144000" cy="6858000" type="screen4x3"/>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0" autoAdjust="0"/>
    <p:restoredTop sz="87971" autoAdjust="0"/>
  </p:normalViewPr>
  <p:slideViewPr>
    <p:cSldViewPr>
      <p:cViewPr>
        <p:scale>
          <a:sx n="84" d="100"/>
          <a:sy n="84" d="100"/>
        </p:scale>
        <p:origin x="-1368"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08"/>
    </p:cViewPr>
  </p:sorterViewPr>
  <p:notesViewPr>
    <p:cSldViewPr>
      <p:cViewPr varScale="1">
        <p:scale>
          <a:sx n="66" d="100"/>
          <a:sy n="66" d="100"/>
        </p:scale>
        <p:origin x="-328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DOCUMENTS\Vacances%20et%20loisirs\Golf%20JM\Gazelec%20golf%2037\Documents%20site%20web%20Gazelec%2037%20Golf\Page%20Qui%20sommes%20nous\R&#233;unions%20bureau\TdB\TDB%202021%20fin%20novembr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H:\DOCUMENTS\Vacances%20et%20loisirs\Golf%20JM\Gazelec%20golf%2037\Documents%20site%20web%20Gazelec%2037%20Golf\Page%20Qui%20sommes%20nous\R&#233;unions%20bureau\TdB\TDB%202021%20fin%20d&#233;cembre.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H:\DOCUMENTS\Vacances%20et%20loisirs\Golf%20JM\Gazelec%20golf%2037\Documents%20site%20web%20Gazelec%2037%20Golf\Enqu&#234;tes\AG%202022\R&#233;ponses%20enqu&#234;te%20activit&#233;s%20souhait&#233;es%20pour%202022.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H:\DOCUMENTS\Vacances%20et%20loisirs\Golf%20JM\Gazelec%20golf%2037\Documents%20site%20web%20Gazelec%2037%20Golf\Enqu&#234;tes\AG%202022\R&#233;ponses%20enqu&#234;te%20activit&#233;s%20souhait&#233;es%20pour%202022.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H:\DOCUMENTS\Vacances%20et%20loisirs\Golf%20JM\Gazelec%20golf%2037\Documents%20site%20web%20Gazelec%2037%20Golf\Enqu&#234;tes\AG%202022\R&#233;ponses%20enqu&#234;te%20activit&#233;s%20souhait&#233;es%20pour%202022.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H:\DOCUMENTS\Vacances%20et%20loisirs\Golf%20JM\Gazelec%20golf%2037\Documents%20site%20web%20Gazelec%2037%20Golf\Page%20Qui%20sommes%20nous\R&#233;unions%20bureau\TdB\TDB%202021%20fin%20novembr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H:\DOCUMENTS\Vacances%20et%20loisirs\Golf%20JM\Gazelec%20golf%2037\Documents%20site%20web%20Gazelec%2037%20Golf\Page%20Qui%20sommes%20nous\R&#233;unions%20bureau\TdB\TDB%202021%20fin%20novembr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DOCUMENTS\Vacances%20et%20loisirs\Golf%20JM\Gazelec%20golf%2037\Documents%20site%20web%20Gazelec%2037%20Golf\Page%20Qui%20sommes%20nous\R&#233;unions%20bureau\TdB\TDB%202021%20fin%20novembr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H:\DOCUMENTS\Vacances%20et%20loisirs\Golf%20JM\Gazelec%20golf%2037\Documents%20site%20web%20Gazelec%2037%20Golf\Page%20Qui%20sommes%20nous\R&#233;unions%20bureau\TdB\TDB%202021%20fin%20novembr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H:\DOCUMENTS\Vacances%20et%20loisirs\Golf%20JM\Gazelec%20golf%2037\Documents%20site%20web%20Gazelec%2037%20Golf\Page%20Qui%20sommes%20nous\R&#233;unions%20bureau\TdB\TDB%202021%20fin%20octobr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H:\DOCUMENTS\Vacances%20et%20loisirs\Golf%20JM\Gazelec%20golf%2037\Documents%20site%20web%20Gazelec%2037%20Golf\Page%20Qui%20sommes%20nous\R&#233;unions%20bureau\TdB\TDB%202021%20fin%20octobr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H:\DOCUMENTS\Vacances%20et%20loisirs\Golf%20JM\Gazelec%20golf%2037\Documents%20site%20web%20Gazelec%2037%20Golf\Page%20Qui%20sommes%20nous\R&#233;unions%20bureau\TdB\TDB%202021%20fin%20d&#233;cembre.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H:\DOCUMENTS\Vacances%20et%20loisirs\Golf%20JM\Gazelec%20golf%2037\Documents%20site%20web%20Gazelec%2037%20Golf\Page%20Qui%20sommes%20nous\R&#233;unions%20bureau\TdB\TDB%202021%20fin%20d&#233;cembre.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3"/>
  <c:clrMapOvr bg1="lt1" tx1="dk1" bg2="lt2" tx2="dk2" accent1="accent1" accent2="accent2" accent3="accent3" accent4="accent4" accent5="accent5" accent6="accent6" hlink="hlink" folHlink="folHlink"/>
  <c:chart>
    <c:view3D>
      <c:rAngAx val="1"/>
    </c:view3D>
    <c:sideWall>
      <c:spPr>
        <a:ln>
          <a:noFill/>
        </a:ln>
      </c:spPr>
    </c:sideWall>
    <c:backWall>
      <c:spPr>
        <a:ln>
          <a:noFill/>
        </a:ln>
      </c:spPr>
    </c:backWall>
    <c:plotArea>
      <c:layout>
        <c:manualLayout>
          <c:layoutTarget val="inner"/>
          <c:xMode val="edge"/>
          <c:yMode val="edge"/>
          <c:x val="3.0679613893147852E-2"/>
          <c:y val="3.7511665208515961E-2"/>
          <c:w val="0.94585137253889751"/>
          <c:h val="0.8326195683872849"/>
        </c:manualLayout>
      </c:layout>
      <c:bar3DChart>
        <c:barDir val="col"/>
        <c:grouping val="clustered"/>
        <c:ser>
          <c:idx val="1"/>
          <c:order val="0"/>
          <c:spPr>
            <a:solidFill>
              <a:schemeClr val="tx2">
                <a:lumMod val="60000"/>
                <a:lumOff val="40000"/>
              </a:schemeClr>
            </a:solidFill>
          </c:spPr>
          <c:dPt>
            <c:idx val="7"/>
            <c:spPr>
              <a:solidFill>
                <a:schemeClr val="tx2">
                  <a:lumMod val="60000"/>
                  <a:lumOff val="40000"/>
                </a:schemeClr>
              </a:solidFill>
            </c:spPr>
          </c:dPt>
          <c:dPt>
            <c:idx val="8"/>
            <c:spPr>
              <a:solidFill>
                <a:schemeClr val="tx2">
                  <a:lumMod val="75000"/>
                </a:schemeClr>
              </a:solidFill>
            </c:spPr>
          </c:dPt>
          <c:dLbls>
            <c:dLbl>
              <c:idx val="0"/>
              <c:layout>
                <c:manualLayout>
                  <c:x val="-2.9336266960029774E-3"/>
                  <c:y val="0.11111111111111176"/>
                </c:manualLayout>
              </c:layout>
              <c:showVal val="1"/>
            </c:dLbl>
            <c:dLbl>
              <c:idx val="1"/>
              <c:layout>
                <c:manualLayout>
                  <c:x val="1.4668133480014941E-3"/>
                  <c:y val="0.12962962962961821"/>
                </c:manualLayout>
              </c:layout>
              <c:showVal val="1"/>
            </c:dLbl>
            <c:dLbl>
              <c:idx val="2"/>
              <c:layout>
                <c:manualLayout>
                  <c:x val="1.4668133480014681E-3"/>
                  <c:y val="9.7222222222222265E-2"/>
                </c:manualLayout>
              </c:layout>
              <c:showVal val="1"/>
            </c:dLbl>
            <c:dLbl>
              <c:idx val="3"/>
              <c:layout>
                <c:manualLayout>
                  <c:x val="0"/>
                  <c:y val="0.10648148148148748"/>
                </c:manualLayout>
              </c:layout>
              <c:showVal val="1"/>
            </c:dLbl>
            <c:dLbl>
              <c:idx val="4"/>
              <c:layout>
                <c:manualLayout>
                  <c:x val="0"/>
                  <c:y val="0.10648148148148748"/>
                </c:manualLayout>
              </c:layout>
              <c:showVal val="1"/>
            </c:dLbl>
            <c:dLbl>
              <c:idx val="5"/>
              <c:layout>
                <c:manualLayout>
                  <c:x val="0"/>
                  <c:y val="0.10648148148148748"/>
                </c:manualLayout>
              </c:layout>
              <c:showVal val="1"/>
            </c:dLbl>
            <c:dLbl>
              <c:idx val="6"/>
              <c:layout>
                <c:manualLayout>
                  <c:x val="0"/>
                  <c:y val="0.11574074074074431"/>
                </c:manualLayout>
              </c:layout>
              <c:showVal val="1"/>
            </c:dLbl>
            <c:dLbl>
              <c:idx val="7"/>
              <c:layout>
                <c:manualLayout>
                  <c:x val="1.0756506958593178E-16"/>
                  <c:y val="0.11111111111111176"/>
                </c:manualLayout>
              </c:layout>
              <c:showVal val="1"/>
            </c:dLbl>
            <c:dLbl>
              <c:idx val="8"/>
              <c:layout>
                <c:manualLayout>
                  <c:x val="2.1333333333333412E-3"/>
                  <c:y val="0.11111111111111176"/>
                </c:manualLayout>
              </c:layout>
              <c:showVal val="1"/>
            </c:dLbl>
            <c:spPr>
              <a:solidFill>
                <a:schemeClr val="bg1"/>
              </a:solidFill>
              <a:effectLst>
                <a:innerShdw blurRad="63500" dist="50800" dir="18900000">
                  <a:prstClr val="black">
                    <a:alpha val="50000"/>
                  </a:prstClr>
                </a:innerShdw>
              </a:effectLst>
            </c:spPr>
            <c:txPr>
              <a:bodyPr rot="0" vert="horz" anchor="b" anchorCtr="1"/>
              <a:lstStyle/>
              <a:p>
                <a:pPr>
                  <a:defRPr/>
                </a:pPr>
                <a:endParaRPr lang="fr-FR"/>
              </a:p>
            </c:txPr>
            <c:showVal val="1"/>
          </c:dLbls>
          <c:cat>
            <c:numRef>
              <c:f>Données!$B$4:$J$4</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Données!$B$5:$J$5</c:f>
              <c:numCache>
                <c:formatCode>General</c:formatCode>
                <c:ptCount val="9"/>
                <c:pt idx="0">
                  <c:v>50</c:v>
                </c:pt>
                <c:pt idx="1">
                  <c:v>69</c:v>
                </c:pt>
                <c:pt idx="2">
                  <c:v>62</c:v>
                </c:pt>
                <c:pt idx="3">
                  <c:v>56</c:v>
                </c:pt>
                <c:pt idx="4">
                  <c:v>62</c:v>
                </c:pt>
                <c:pt idx="5">
                  <c:v>65</c:v>
                </c:pt>
                <c:pt idx="6">
                  <c:v>62</c:v>
                </c:pt>
                <c:pt idx="7">
                  <c:v>51</c:v>
                </c:pt>
                <c:pt idx="8">
                  <c:v>59</c:v>
                </c:pt>
              </c:numCache>
            </c:numRef>
          </c:val>
        </c:ser>
        <c:shape val="box"/>
        <c:axId val="155983232"/>
        <c:axId val="156009600"/>
        <c:axId val="0"/>
      </c:bar3DChart>
      <c:catAx>
        <c:axId val="155983232"/>
        <c:scaling>
          <c:orientation val="minMax"/>
        </c:scaling>
        <c:axPos val="b"/>
        <c:numFmt formatCode="General" sourceLinked="1"/>
        <c:tickLblPos val="nextTo"/>
        <c:crossAx val="156009600"/>
        <c:crosses val="autoZero"/>
        <c:auto val="1"/>
        <c:lblAlgn val="ctr"/>
        <c:lblOffset val="100"/>
      </c:catAx>
      <c:valAx>
        <c:axId val="156009600"/>
        <c:scaling>
          <c:orientation val="minMax"/>
          <c:min val="40"/>
        </c:scaling>
        <c:axPos val="l"/>
        <c:majorGridlines/>
        <c:numFmt formatCode="General" sourceLinked="1"/>
        <c:tickLblPos val="nextTo"/>
        <c:crossAx val="155983232"/>
        <c:crosses val="autoZero"/>
        <c:crossBetween val="between"/>
      </c:valAx>
    </c:plotArea>
    <c:plotVisOnly val="1"/>
  </c:chart>
  <c:spPr>
    <a:solidFill>
      <a:schemeClr val="accent1">
        <a:lumMod val="20000"/>
        <a:lumOff val="80000"/>
      </a:schemeClr>
    </a:solidFill>
    <a:ln>
      <a:noFill/>
    </a:ln>
  </c:sp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34885977680738E-2"/>
          <c:y val="0.12768119545969545"/>
          <c:w val="0.95730228044638521"/>
          <c:h val="0.57485035381055183"/>
        </c:manualLayout>
      </c:layout>
      <c:barChart>
        <c:barDir val="col"/>
        <c:grouping val="clustered"/>
        <c:ser>
          <c:idx val="0"/>
          <c:order val="0"/>
          <c:tx>
            <c:strRef>
              <c:f>Données!$A$84</c:f>
              <c:strCache>
                <c:ptCount val="1"/>
                <c:pt idx="0">
                  <c:v>Utilisateurs</c:v>
                </c:pt>
              </c:strCache>
            </c:strRef>
          </c:tx>
          <c:spPr>
            <a:solidFill>
              <a:schemeClr val="accent6">
                <a:lumMod val="50000"/>
              </a:schemeClr>
            </a:solidFill>
          </c:spPr>
          <c:cat>
            <c:strRef>
              <c:f>Données!$B$83:$M$83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Données!$B$84:$M$84</c:f>
              <c:numCache>
                <c:formatCode>General</c:formatCode>
                <c:ptCount val="12"/>
                <c:pt idx="0">
                  <c:v>145</c:v>
                </c:pt>
                <c:pt idx="1">
                  <c:v>99</c:v>
                </c:pt>
                <c:pt idx="2">
                  <c:v>114</c:v>
                </c:pt>
                <c:pt idx="3">
                  <c:v>85</c:v>
                </c:pt>
                <c:pt idx="4">
                  <c:v>110</c:v>
                </c:pt>
                <c:pt idx="5">
                  <c:v>125</c:v>
                </c:pt>
                <c:pt idx="6">
                  <c:v>100</c:v>
                </c:pt>
                <c:pt idx="7">
                  <c:v>104</c:v>
                </c:pt>
                <c:pt idx="8">
                  <c:v>108</c:v>
                </c:pt>
                <c:pt idx="9">
                  <c:v>98</c:v>
                </c:pt>
                <c:pt idx="10">
                  <c:v>114</c:v>
                </c:pt>
                <c:pt idx="11">
                  <c:v>73</c:v>
                </c:pt>
              </c:numCache>
            </c:numRef>
          </c:val>
        </c:ser>
        <c:dLbls>
          <c:showVal val="1"/>
        </c:dLbls>
        <c:overlap val="-25"/>
        <c:axId val="163840768"/>
        <c:axId val="157150208"/>
      </c:barChart>
      <c:barChart>
        <c:barDir val="col"/>
        <c:grouping val="clustered"/>
        <c:ser>
          <c:idx val="1"/>
          <c:order val="1"/>
          <c:tx>
            <c:strRef>
              <c:f>Données!$A$85</c:f>
              <c:strCache>
                <c:ptCount val="1"/>
                <c:pt idx="0">
                  <c:v>Durée moyenne</c:v>
                </c:pt>
              </c:strCache>
            </c:strRef>
          </c:tx>
          <c:spPr>
            <a:solidFill>
              <a:srgbClr val="00642D"/>
            </a:solidFill>
          </c:spPr>
          <c:dLbls>
            <c:spPr>
              <a:solidFill>
                <a:srgbClr val="00642D"/>
              </a:solidFill>
            </c:spPr>
            <c:txPr>
              <a:bodyPr/>
              <a:lstStyle/>
              <a:p>
                <a:pPr>
                  <a:defRPr sz="700">
                    <a:solidFill>
                      <a:schemeClr val="bg1"/>
                    </a:solidFill>
                  </a:defRPr>
                </a:pPr>
                <a:endParaRPr lang="fr-FR"/>
              </a:p>
            </c:txPr>
            <c:showVal val="1"/>
          </c:dLbls>
          <c:cat>
            <c:strRef>
              <c:f>Données!$B$83:$M$83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Données!$B$85:$M$85</c:f>
              <c:numCache>
                <c:formatCode>h:mm:ss;@</c:formatCode>
                <c:ptCount val="12"/>
                <c:pt idx="0">
                  <c:v>3.4143518518518555E-3</c:v>
                </c:pt>
                <c:pt idx="1">
                  <c:v>2.893518518518521E-3</c:v>
                </c:pt>
                <c:pt idx="2">
                  <c:v>2.9745370370370403E-3</c:v>
                </c:pt>
                <c:pt idx="3">
                  <c:v>1.6898148148148163E-3</c:v>
                </c:pt>
                <c:pt idx="4">
                  <c:v>3.5648148148148167E-3</c:v>
                </c:pt>
                <c:pt idx="5">
                  <c:v>2.5115740740740754E-3</c:v>
                </c:pt>
                <c:pt idx="6">
                  <c:v>2.0601851851851853E-3</c:v>
                </c:pt>
                <c:pt idx="7">
                  <c:v>1.5393518518518527E-3</c:v>
                </c:pt>
                <c:pt idx="8">
                  <c:v>1.6435185185185196E-3</c:v>
                </c:pt>
                <c:pt idx="9">
                  <c:v>1.3773148148148156E-3</c:v>
                </c:pt>
                <c:pt idx="10">
                  <c:v>1.8402777777777788E-3</c:v>
                </c:pt>
                <c:pt idx="11">
                  <c:v>1.8981481481481497E-3</c:v>
                </c:pt>
              </c:numCache>
            </c:numRef>
          </c:val>
        </c:ser>
        <c:dLbls>
          <c:showVal val="1"/>
        </c:dLbls>
        <c:overlap val="-25"/>
        <c:axId val="163844096"/>
        <c:axId val="163842304"/>
      </c:barChart>
      <c:valAx>
        <c:axId val="157150208"/>
        <c:scaling>
          <c:orientation val="minMax"/>
        </c:scaling>
        <c:delete val="1"/>
        <c:axPos val="l"/>
        <c:numFmt formatCode="General" sourceLinked="1"/>
        <c:majorTickMark val="none"/>
        <c:tickLblPos val="none"/>
        <c:crossAx val="163840768"/>
        <c:crosses val="autoZero"/>
        <c:crossBetween val="between"/>
      </c:valAx>
      <c:catAx>
        <c:axId val="163840768"/>
        <c:scaling>
          <c:orientation val="minMax"/>
        </c:scaling>
        <c:axPos val="b"/>
        <c:majorTickMark val="none"/>
        <c:tickLblPos val="nextTo"/>
        <c:txPr>
          <a:bodyPr/>
          <a:lstStyle/>
          <a:p>
            <a:pPr>
              <a:defRPr sz="800"/>
            </a:pPr>
            <a:endParaRPr lang="fr-FR"/>
          </a:p>
        </c:txPr>
        <c:crossAx val="157150208"/>
        <c:crosses val="autoZero"/>
        <c:auto val="1"/>
        <c:lblAlgn val="ctr"/>
        <c:lblOffset val="100"/>
      </c:catAx>
      <c:valAx>
        <c:axId val="163842304"/>
        <c:scaling>
          <c:orientation val="minMax"/>
        </c:scaling>
        <c:delete val="1"/>
        <c:axPos val="r"/>
        <c:numFmt formatCode="h:mm:ss;@" sourceLinked="1"/>
        <c:tickLblPos val="none"/>
        <c:crossAx val="163844096"/>
        <c:crosses val="max"/>
        <c:crossBetween val="between"/>
      </c:valAx>
      <c:catAx>
        <c:axId val="163844096"/>
        <c:scaling>
          <c:orientation val="minMax"/>
        </c:scaling>
        <c:delete val="1"/>
        <c:axPos val="b"/>
        <c:tickLblPos val="none"/>
        <c:crossAx val="163842304"/>
        <c:crosses val="autoZero"/>
        <c:auto val="1"/>
        <c:lblAlgn val="ctr"/>
        <c:lblOffset val="100"/>
      </c:catAx>
      <c:spPr>
        <a:solidFill>
          <a:schemeClr val="bg1"/>
        </a:solidFill>
      </c:spPr>
    </c:plotArea>
    <c:legend>
      <c:legendPos val="t"/>
      <c:layout>
        <c:manualLayout>
          <c:xMode val="edge"/>
          <c:yMode val="edge"/>
          <c:x val="0.32884732203236056"/>
          <c:y val="0.91456185373075927"/>
          <c:w val="0.31125231616790588"/>
          <c:h val="8.5438210840387982E-2"/>
        </c:manualLayout>
      </c:layout>
    </c:legend>
    <c:plotVisOnly val="1"/>
    <c:dispBlanksAs val="gap"/>
  </c:chart>
  <c:spPr>
    <a:solidFill>
      <a:schemeClr val="accent3">
        <a:lumMod val="75000"/>
      </a:schemeClr>
    </a:solidFill>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barChart>
        <c:barDir val="bar"/>
        <c:grouping val="stacked"/>
        <c:ser>
          <c:idx val="0"/>
          <c:order val="0"/>
          <c:spPr>
            <a:solidFill>
              <a:schemeClr val="accent3">
                <a:lumMod val="75000"/>
              </a:schemeClr>
            </a:solidFill>
          </c:spPr>
          <c:dLbls>
            <c:spPr>
              <a:solidFill>
                <a:sysClr val="window" lastClr="FFFFFF"/>
              </a:solidFill>
            </c:spPr>
            <c:txPr>
              <a:bodyPr/>
              <a:lstStyle/>
              <a:p>
                <a:pPr>
                  <a:defRPr sz="800">
                    <a:solidFill>
                      <a:sysClr val="windowText" lastClr="000000"/>
                    </a:solidFill>
                  </a:defRPr>
                </a:pPr>
                <a:endParaRPr lang="fr-FR"/>
              </a:p>
            </c:txPr>
            <c:dLblPos val="inEnd"/>
            <c:showVal val="1"/>
          </c:dLbls>
          <c:cat>
            <c:strRef>
              <c:f>Synthèse!$A$12:$A$29</c:f>
              <c:strCache>
                <c:ptCount val="18"/>
                <c:pt idx="0">
                  <c:v>JNSE</c:v>
                </c:pt>
                <c:pt idx="1">
                  <c:v>Promotion Entreprises</c:v>
                </c:pt>
                <c:pt idx="2">
                  <c:v>CD 37 Championnat individuel</c:v>
                </c:pt>
                <c:pt idx="3">
                  <c:v>Pitch and put</c:v>
                </c:pt>
                <c:pt idx="4">
                  <c:v>Coupe de France</c:v>
                </c:pt>
                <c:pt idx="5">
                  <c:v>CD 37 Scramble à 2</c:v>
                </c:pt>
                <c:pt idx="6">
                  <c:v>Cours collectifs</c:v>
                </c:pt>
                <c:pt idx="7">
                  <c:v>TGO</c:v>
                </c:pt>
                <c:pt idx="8">
                  <c:v>Championnat individuel</c:v>
                </c:pt>
                <c:pt idx="9">
                  <c:v>Championnat retraités</c:v>
                </c:pt>
                <c:pt idx="10">
                  <c:v>Challenge USEAB</c:v>
                </c:pt>
                <c:pt idx="11">
                  <c:v>Equipe 1 contre Equipe 2</c:v>
                </c:pt>
                <c:pt idx="12">
                  <c:v>Compétitions classement</c:v>
                </c:pt>
                <c:pt idx="13">
                  <c:v>Stage</c:v>
                </c:pt>
                <c:pt idx="14">
                  <c:v>Championnat par équipe</c:v>
                </c:pt>
                <c:pt idx="15">
                  <c:v>Sortie loisirs WE</c:v>
                </c:pt>
                <c:pt idx="16">
                  <c:v>Sortie loisirs</c:v>
                </c:pt>
                <c:pt idx="17">
                  <c:v>Challenge annuel</c:v>
                </c:pt>
              </c:strCache>
            </c:strRef>
          </c:cat>
          <c:val>
            <c:numRef>
              <c:f>Synthèse!$B$12:$B$29</c:f>
              <c:numCache>
                <c:formatCode>General</c:formatCode>
                <c:ptCount val="18"/>
                <c:pt idx="0">
                  <c:v>6</c:v>
                </c:pt>
                <c:pt idx="1">
                  <c:v>7</c:v>
                </c:pt>
                <c:pt idx="2">
                  <c:v>8</c:v>
                </c:pt>
                <c:pt idx="3">
                  <c:v>8</c:v>
                </c:pt>
                <c:pt idx="4">
                  <c:v>11</c:v>
                </c:pt>
                <c:pt idx="5">
                  <c:v>13</c:v>
                </c:pt>
                <c:pt idx="6">
                  <c:v>13</c:v>
                </c:pt>
                <c:pt idx="7">
                  <c:v>14</c:v>
                </c:pt>
                <c:pt idx="8">
                  <c:v>15</c:v>
                </c:pt>
                <c:pt idx="9">
                  <c:v>15</c:v>
                </c:pt>
                <c:pt idx="10">
                  <c:v>15</c:v>
                </c:pt>
                <c:pt idx="11">
                  <c:v>16</c:v>
                </c:pt>
                <c:pt idx="12">
                  <c:v>17</c:v>
                </c:pt>
                <c:pt idx="13">
                  <c:v>17</c:v>
                </c:pt>
                <c:pt idx="14">
                  <c:v>18</c:v>
                </c:pt>
                <c:pt idx="15">
                  <c:v>20</c:v>
                </c:pt>
                <c:pt idx="16">
                  <c:v>29</c:v>
                </c:pt>
                <c:pt idx="17">
                  <c:v>34</c:v>
                </c:pt>
              </c:numCache>
            </c:numRef>
          </c:val>
        </c:ser>
        <c:gapWidth val="55"/>
        <c:overlap val="100"/>
        <c:axId val="165173120"/>
        <c:axId val="165174656"/>
      </c:barChart>
      <c:catAx>
        <c:axId val="165173120"/>
        <c:scaling>
          <c:orientation val="minMax"/>
        </c:scaling>
        <c:axPos val="l"/>
        <c:majorTickMark val="none"/>
        <c:tickLblPos val="nextTo"/>
        <c:crossAx val="165174656"/>
        <c:crosses val="autoZero"/>
        <c:auto val="1"/>
        <c:lblAlgn val="ctr"/>
        <c:lblOffset val="100"/>
      </c:catAx>
      <c:valAx>
        <c:axId val="165174656"/>
        <c:scaling>
          <c:orientation val="minMax"/>
        </c:scaling>
        <c:axPos val="b"/>
        <c:majorGridlines/>
        <c:numFmt formatCode="General" sourceLinked="1"/>
        <c:majorTickMark val="none"/>
        <c:tickLblPos val="nextTo"/>
        <c:crossAx val="165173120"/>
        <c:crosses val="autoZero"/>
        <c:crossBetween val="between"/>
      </c:valAx>
    </c:plotArea>
    <c:plotVisOnly val="1"/>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barChart>
        <c:barDir val="bar"/>
        <c:grouping val="stacked"/>
        <c:gapWidth val="55"/>
        <c:overlap val="100"/>
        <c:axId val="165204736"/>
        <c:axId val="165206272"/>
      </c:barChart>
      <c:catAx>
        <c:axId val="165204736"/>
        <c:scaling>
          <c:orientation val="minMax"/>
        </c:scaling>
        <c:axPos val="l"/>
        <c:majorTickMark val="none"/>
        <c:tickLblPos val="nextTo"/>
        <c:crossAx val="165206272"/>
        <c:crosses val="autoZero"/>
        <c:auto val="1"/>
        <c:lblAlgn val="ctr"/>
        <c:lblOffset val="100"/>
      </c:catAx>
      <c:valAx>
        <c:axId val="165206272"/>
        <c:scaling>
          <c:orientation val="minMax"/>
        </c:scaling>
        <c:axPos val="b"/>
        <c:majorGridlines/>
        <c:numFmt formatCode="General" sourceLinked="1"/>
        <c:majorTickMark val="none"/>
        <c:tickLblPos val="nextTo"/>
        <c:crossAx val="165204736"/>
        <c:crosses val="autoZero"/>
        <c:crossBetween val="between"/>
      </c:valAx>
    </c:plotArea>
    <c:plotVisOnly val="1"/>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pieChart>
        <c:varyColors val="1"/>
        <c:ser>
          <c:idx val="0"/>
          <c:order val="0"/>
          <c:spPr>
            <a:solidFill>
              <a:srgbClr val="00B050"/>
            </a:solidFill>
          </c:spPr>
          <c:dPt>
            <c:idx val="0"/>
            <c:spPr>
              <a:solidFill>
                <a:schemeClr val="accent3">
                  <a:lumMod val="75000"/>
                </a:schemeClr>
              </a:solidFill>
            </c:spPr>
          </c:dPt>
          <c:dPt>
            <c:idx val="1"/>
            <c:spPr>
              <a:solidFill>
                <a:srgbClr val="C00000"/>
              </a:solidFill>
            </c:spPr>
          </c:dPt>
          <c:dLbls>
            <c:dLbl>
              <c:idx val="0"/>
              <c:layout>
                <c:manualLayout>
                  <c:x val="-9.3025371828521566E-2"/>
                  <c:y val="-0.15378827646544418"/>
                </c:manualLayout>
              </c:layout>
              <c:showPercent val="1"/>
            </c:dLbl>
            <c:dLbl>
              <c:idx val="1"/>
              <c:layout>
                <c:manualLayout>
                  <c:x val="0.1156056430446208"/>
                  <c:y val="0.11770049577136192"/>
                </c:manualLayout>
              </c:layout>
              <c:showPercent val="1"/>
            </c:dLbl>
            <c:spPr>
              <a:solidFill>
                <a:schemeClr val="bg1"/>
              </a:solidFill>
            </c:spPr>
            <c:txPr>
              <a:bodyPr/>
              <a:lstStyle/>
              <a:p>
                <a:pPr>
                  <a:defRPr sz="800"/>
                </a:pPr>
                <a:endParaRPr lang="fr-FR"/>
              </a:p>
            </c:txPr>
            <c:showPercent val="1"/>
            <c:showLeaderLines val="1"/>
          </c:dLbls>
          <c:cat>
            <c:strRef>
              <c:f>Synthèse!$A$3:$A$4</c:f>
              <c:strCache>
                <c:ptCount val="2"/>
                <c:pt idx="0">
                  <c:v>Avec réponse</c:v>
                </c:pt>
                <c:pt idx="1">
                  <c:v>Sans réponse</c:v>
                </c:pt>
              </c:strCache>
            </c:strRef>
          </c:cat>
          <c:val>
            <c:numRef>
              <c:f>Synthèse!$B$3:$B$4</c:f>
              <c:numCache>
                <c:formatCode>General</c:formatCode>
                <c:ptCount val="2"/>
                <c:pt idx="0">
                  <c:v>54</c:v>
                </c:pt>
                <c:pt idx="1">
                  <c:v>7</c:v>
                </c:pt>
              </c:numCache>
            </c:numRef>
          </c:val>
        </c:ser>
        <c:firstSliceAng val="0"/>
      </c:pieChart>
    </c:plotArea>
    <c:legend>
      <c:legendPos val="r"/>
      <c:layout>
        <c:manualLayout>
          <c:xMode val="edge"/>
          <c:yMode val="edge"/>
          <c:x val="0.58141626236113753"/>
          <c:y val="0.30416478646568612"/>
          <c:w val="0.38049718532658289"/>
          <c:h val="0.52035051293621748"/>
        </c:manualLayout>
      </c:layout>
      <c:txPr>
        <a:bodyPr/>
        <a:lstStyle/>
        <a:p>
          <a:pPr>
            <a:defRPr sz="1100"/>
          </a:pPr>
          <a:endParaRPr lang="fr-FR"/>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100">
                <a:solidFill>
                  <a:schemeClr val="tx2">
                    <a:lumMod val="75000"/>
                  </a:schemeClr>
                </a:solidFill>
              </a:defRPr>
            </a:pPr>
            <a:r>
              <a:rPr lang="fr-FR"/>
              <a:t>Tranche</a:t>
            </a:r>
            <a:r>
              <a:rPr lang="fr-FR" baseline="0"/>
              <a:t> d'age : années de naissance</a:t>
            </a:r>
            <a:endParaRPr lang="fr-FR"/>
          </a:p>
        </c:rich>
      </c:tx>
      <c:layout/>
    </c:title>
    <c:plotArea>
      <c:layout/>
      <c:barChart>
        <c:barDir val="col"/>
        <c:grouping val="clustered"/>
        <c:ser>
          <c:idx val="1"/>
          <c:order val="0"/>
          <c:tx>
            <c:v>Tranch+Données!$L$1se d'age</c:v>
          </c:tx>
          <c:spPr>
            <a:solidFill>
              <a:schemeClr val="tx2">
                <a:lumMod val="75000"/>
              </a:schemeClr>
            </a:solidFill>
          </c:spPr>
          <c:dLbls>
            <c:showVal val="1"/>
          </c:dLbls>
          <c:cat>
            <c:strRef>
              <c:f>Données!$B$18:$G$18</c:f>
              <c:strCache>
                <c:ptCount val="6"/>
                <c:pt idx="0">
                  <c:v>Années 40/49</c:v>
                </c:pt>
                <c:pt idx="1">
                  <c:v>Années 50/59</c:v>
                </c:pt>
                <c:pt idx="2">
                  <c:v>Années 60/69</c:v>
                </c:pt>
                <c:pt idx="3">
                  <c:v>Années 70/79</c:v>
                </c:pt>
                <c:pt idx="4">
                  <c:v>Années 80/89</c:v>
                </c:pt>
                <c:pt idx="5">
                  <c:v>Années 90/99</c:v>
                </c:pt>
              </c:strCache>
            </c:strRef>
          </c:cat>
          <c:val>
            <c:numRef>
              <c:f>Données!$B$19:$G$19</c:f>
              <c:numCache>
                <c:formatCode>General</c:formatCode>
                <c:ptCount val="6"/>
                <c:pt idx="0">
                  <c:v>2</c:v>
                </c:pt>
                <c:pt idx="1">
                  <c:v>28</c:v>
                </c:pt>
                <c:pt idx="2">
                  <c:v>16</c:v>
                </c:pt>
                <c:pt idx="3">
                  <c:v>9</c:v>
                </c:pt>
                <c:pt idx="4">
                  <c:v>4</c:v>
                </c:pt>
                <c:pt idx="5">
                  <c:v>0</c:v>
                </c:pt>
              </c:numCache>
            </c:numRef>
          </c:val>
        </c:ser>
        <c:gapWidth val="23"/>
        <c:axId val="131662208"/>
        <c:axId val="131663744"/>
      </c:barChart>
      <c:catAx>
        <c:axId val="131662208"/>
        <c:scaling>
          <c:orientation val="minMax"/>
        </c:scaling>
        <c:axPos val="b"/>
        <c:numFmt formatCode="General" sourceLinked="1"/>
        <c:tickLblPos val="nextTo"/>
        <c:txPr>
          <a:bodyPr/>
          <a:lstStyle/>
          <a:p>
            <a:pPr>
              <a:defRPr sz="800"/>
            </a:pPr>
            <a:endParaRPr lang="fr-FR"/>
          </a:p>
        </c:txPr>
        <c:crossAx val="131663744"/>
        <c:crosses val="autoZero"/>
        <c:lblAlgn val="ctr"/>
        <c:lblOffset val="100"/>
      </c:catAx>
      <c:valAx>
        <c:axId val="131663744"/>
        <c:scaling>
          <c:orientation val="minMax"/>
        </c:scaling>
        <c:axPos val="l"/>
        <c:majorGridlines/>
        <c:numFmt formatCode="General" sourceLinked="1"/>
        <c:tickLblPos val="nextTo"/>
        <c:crossAx val="131662208"/>
        <c:crosses val="autoZero"/>
        <c:crossBetween val="between"/>
      </c:valAx>
    </c:plotArea>
    <c:plotVisOnly val="1"/>
    <c:dispBlanksAs val="gap"/>
  </c:chart>
  <c:spPr>
    <a:solidFill>
      <a:srgbClr val="4F81BD">
        <a:lumMod val="20000"/>
        <a:lumOff val="80000"/>
      </a:srgb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layout/>
      <c:txPr>
        <a:bodyPr/>
        <a:lstStyle/>
        <a:p>
          <a:pPr>
            <a:defRPr sz="1100">
              <a:solidFill>
                <a:schemeClr val="tx2">
                  <a:lumMod val="75000"/>
                </a:schemeClr>
              </a:solidFill>
            </a:defRPr>
          </a:pPr>
          <a:endParaRPr lang="fr-FR"/>
        </a:p>
      </c:txPr>
    </c:title>
    <c:plotArea>
      <c:layout/>
      <c:doughnutChart>
        <c:varyColors val="1"/>
        <c:ser>
          <c:idx val="0"/>
          <c:order val="0"/>
          <c:tx>
            <c:v>Répartition Hommes / Femmes</c:v>
          </c:tx>
          <c:dPt>
            <c:idx val="0"/>
            <c:spPr>
              <a:effectLst>
                <a:innerShdw dist="50800" dir="13500000">
                  <a:prstClr val="black">
                    <a:alpha val="57000"/>
                  </a:prstClr>
                </a:innerShdw>
              </a:effectLst>
              <a:scene3d>
                <a:camera prst="orthographicFront"/>
                <a:lightRig rig="threePt" dir="t"/>
              </a:scene3d>
              <a:sp3d prstMaterial="dkEdge"/>
            </c:spPr>
          </c:dPt>
          <c:dPt>
            <c:idx val="1"/>
            <c:spPr>
              <a:solidFill>
                <a:schemeClr val="tx2">
                  <a:lumMod val="75000"/>
                </a:schemeClr>
              </a:solidFill>
            </c:spPr>
          </c:dPt>
          <c:dLbls>
            <c:spPr>
              <a:solidFill>
                <a:schemeClr val="bg1"/>
              </a:solidFill>
            </c:spPr>
            <c:txPr>
              <a:bodyPr/>
              <a:lstStyle/>
              <a:p>
                <a:pPr>
                  <a:defRPr sz="800"/>
                </a:pPr>
                <a:endParaRPr lang="fr-FR"/>
              </a:p>
            </c:txPr>
            <c:showVal val="1"/>
            <c:showCatName val="1"/>
            <c:separator> </c:separator>
            <c:showLeaderLines val="1"/>
          </c:dLbls>
          <c:cat>
            <c:strRef>
              <c:f>Données!$A$7:$A$8</c:f>
              <c:strCache>
                <c:ptCount val="2"/>
                <c:pt idx="0">
                  <c:v>H</c:v>
                </c:pt>
                <c:pt idx="1">
                  <c:v>F</c:v>
                </c:pt>
              </c:strCache>
            </c:strRef>
          </c:cat>
          <c:val>
            <c:numRef>
              <c:f>Données!$B$7:$B$8</c:f>
              <c:numCache>
                <c:formatCode>General</c:formatCode>
                <c:ptCount val="2"/>
                <c:pt idx="0">
                  <c:v>49</c:v>
                </c:pt>
                <c:pt idx="1">
                  <c:v>10</c:v>
                </c:pt>
              </c:numCache>
            </c:numRef>
          </c:val>
        </c:ser>
        <c:firstSliceAng val="60"/>
        <c:holeSize val="50"/>
      </c:doughnutChart>
      <c:spPr>
        <a:solidFill>
          <a:schemeClr val="accent1">
            <a:lumMod val="20000"/>
            <a:lumOff val="80000"/>
          </a:schemeClr>
        </a:solidFill>
      </c:spPr>
    </c:plotArea>
    <c:plotVisOnly val="1"/>
  </c:chart>
  <c:spPr>
    <a:solidFill>
      <a:srgbClr val="4F81BD">
        <a:lumMod val="20000"/>
        <a:lumOff val="80000"/>
      </a:srgbClr>
    </a:solidFill>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layout/>
      <c:txPr>
        <a:bodyPr/>
        <a:lstStyle/>
        <a:p>
          <a:pPr>
            <a:defRPr sz="1100" b="1">
              <a:solidFill>
                <a:schemeClr val="tx2">
                  <a:lumMod val="75000"/>
                </a:schemeClr>
              </a:solidFill>
            </a:defRPr>
          </a:pPr>
          <a:endParaRPr lang="fr-FR"/>
        </a:p>
      </c:txPr>
    </c:title>
    <c:plotArea>
      <c:layout/>
      <c:doughnutChart>
        <c:varyColors val="1"/>
        <c:ser>
          <c:idx val="0"/>
          <c:order val="0"/>
          <c:tx>
            <c:v>Répartition AD / OD / Ext</c:v>
          </c:tx>
          <c:dPt>
            <c:idx val="0"/>
            <c:spPr>
              <a:effectLst>
                <a:innerShdw dist="50800" dir="13500000">
                  <a:prstClr val="black">
                    <a:alpha val="57000"/>
                  </a:prstClr>
                </a:innerShdw>
              </a:effectLst>
              <a:scene3d>
                <a:camera prst="orthographicFront"/>
                <a:lightRig rig="threePt" dir="t"/>
              </a:scene3d>
              <a:sp3d prstMaterial="dkEdge"/>
            </c:spPr>
          </c:dPt>
          <c:dPt>
            <c:idx val="1"/>
            <c:spPr>
              <a:solidFill>
                <a:schemeClr val="tx2">
                  <a:lumMod val="75000"/>
                </a:schemeClr>
              </a:solidFill>
            </c:spPr>
          </c:dPt>
          <c:dLbls>
            <c:dLbl>
              <c:idx val="2"/>
              <c:layout>
                <c:manualLayout>
                  <c:x val="0.18848167539267024"/>
                  <c:y val="-9.1954070545015268E-2"/>
                </c:manualLayout>
              </c:layout>
              <c:showVal val="1"/>
              <c:showCatName val="1"/>
              <c:separator> </c:separator>
            </c:dLbl>
            <c:spPr>
              <a:solidFill>
                <a:schemeClr val="bg1"/>
              </a:solidFill>
            </c:spPr>
            <c:txPr>
              <a:bodyPr/>
              <a:lstStyle/>
              <a:p>
                <a:pPr>
                  <a:defRPr sz="800"/>
                </a:pPr>
                <a:endParaRPr lang="fr-FR"/>
              </a:p>
            </c:txPr>
            <c:showVal val="1"/>
            <c:showCatName val="1"/>
            <c:separator> </c:separator>
            <c:showLeaderLines val="1"/>
          </c:dLbls>
          <c:cat>
            <c:strRef>
              <c:f>Données!$A$10:$A$12</c:f>
              <c:strCache>
                <c:ptCount val="3"/>
                <c:pt idx="0">
                  <c:v>OD</c:v>
                </c:pt>
                <c:pt idx="1">
                  <c:v>AD</c:v>
                </c:pt>
                <c:pt idx="2">
                  <c:v>EXT</c:v>
                </c:pt>
              </c:strCache>
            </c:strRef>
          </c:cat>
          <c:val>
            <c:numRef>
              <c:f>Données!$B$10:$B$12</c:f>
              <c:numCache>
                <c:formatCode>General</c:formatCode>
                <c:ptCount val="3"/>
                <c:pt idx="0">
                  <c:v>50</c:v>
                </c:pt>
                <c:pt idx="1">
                  <c:v>9</c:v>
                </c:pt>
                <c:pt idx="2">
                  <c:v>0</c:v>
                </c:pt>
              </c:numCache>
            </c:numRef>
          </c:val>
        </c:ser>
        <c:firstSliceAng val="60"/>
        <c:holeSize val="50"/>
      </c:doughnutChart>
      <c:spPr>
        <a:solidFill>
          <a:srgbClr val="4F81BD">
            <a:lumMod val="20000"/>
            <a:lumOff val="80000"/>
          </a:srgbClr>
        </a:solidFill>
      </c:spPr>
    </c:plotArea>
    <c:plotVisOnly val="1"/>
  </c:chart>
  <c:spPr>
    <a:solidFill>
      <a:srgbClr val="4F81BD">
        <a:lumMod val="20000"/>
        <a:lumOff val="80000"/>
      </a:srgbClr>
    </a:solid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100">
                <a:solidFill>
                  <a:schemeClr val="tx2">
                    <a:lumMod val="75000"/>
                  </a:schemeClr>
                </a:solidFill>
              </a:defRPr>
            </a:pPr>
            <a:r>
              <a:rPr lang="en-US"/>
              <a:t>Actifs / Retraités</a:t>
            </a:r>
          </a:p>
        </c:rich>
      </c:tx>
      <c:layout/>
    </c:title>
    <c:plotArea>
      <c:layout/>
      <c:doughnutChart>
        <c:varyColors val="1"/>
        <c:ser>
          <c:idx val="0"/>
          <c:order val="0"/>
          <c:tx>
            <c:v>Répartition Hommes / Femmes</c:v>
          </c:tx>
          <c:dPt>
            <c:idx val="0"/>
            <c:spPr>
              <a:effectLst>
                <a:innerShdw dist="50800" dir="13500000">
                  <a:prstClr val="black">
                    <a:alpha val="57000"/>
                  </a:prstClr>
                </a:innerShdw>
              </a:effectLst>
              <a:scene3d>
                <a:camera prst="orthographicFront"/>
                <a:lightRig rig="threePt" dir="t"/>
              </a:scene3d>
              <a:sp3d prstMaterial="dkEdge"/>
            </c:spPr>
          </c:dPt>
          <c:dPt>
            <c:idx val="1"/>
            <c:spPr>
              <a:solidFill>
                <a:schemeClr val="tx2">
                  <a:lumMod val="75000"/>
                </a:schemeClr>
              </a:solidFill>
            </c:spPr>
          </c:dPt>
          <c:dLbls>
            <c:spPr>
              <a:solidFill>
                <a:schemeClr val="bg1"/>
              </a:solidFill>
            </c:spPr>
            <c:txPr>
              <a:bodyPr/>
              <a:lstStyle/>
              <a:p>
                <a:pPr>
                  <a:defRPr sz="800"/>
                </a:pPr>
                <a:endParaRPr lang="fr-FR"/>
              </a:p>
            </c:txPr>
            <c:showVal val="1"/>
            <c:showCatName val="1"/>
            <c:separator> </c:separator>
            <c:showLeaderLines val="1"/>
          </c:dLbls>
          <c:cat>
            <c:strRef>
              <c:f>Données!$A$14:$A$15</c:f>
              <c:strCache>
                <c:ptCount val="2"/>
                <c:pt idx="0">
                  <c:v>Actifs</c:v>
                </c:pt>
                <c:pt idx="1">
                  <c:v>Retraités</c:v>
                </c:pt>
              </c:strCache>
            </c:strRef>
          </c:cat>
          <c:val>
            <c:numRef>
              <c:f>Données!$B$14:$B$15</c:f>
              <c:numCache>
                <c:formatCode>General</c:formatCode>
                <c:ptCount val="2"/>
                <c:pt idx="0">
                  <c:v>23</c:v>
                </c:pt>
                <c:pt idx="1">
                  <c:v>36</c:v>
                </c:pt>
              </c:numCache>
            </c:numRef>
          </c:val>
        </c:ser>
        <c:firstSliceAng val="60"/>
        <c:holeSize val="50"/>
      </c:doughnutChart>
      <c:spPr>
        <a:solidFill>
          <a:schemeClr val="accent1">
            <a:lumMod val="20000"/>
            <a:lumOff val="80000"/>
          </a:schemeClr>
        </a:solidFill>
      </c:spPr>
    </c:plotArea>
    <c:plotVisOnly val="1"/>
  </c:chart>
  <c:spPr>
    <a:solidFill>
      <a:srgbClr val="4F81BD">
        <a:lumMod val="20000"/>
        <a:lumOff val="80000"/>
      </a:srgbClr>
    </a:solidFill>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manualLayout>
          <c:layoutTarget val="inner"/>
          <c:xMode val="edge"/>
          <c:yMode val="edge"/>
          <c:x val="4.0989840682726049E-2"/>
          <c:y val="5.1400554097404488E-2"/>
          <c:w val="0.94283856866646121"/>
          <c:h val="0.8326195683872849"/>
        </c:manualLayout>
      </c:layout>
      <c:barChart>
        <c:barDir val="col"/>
        <c:grouping val="clustered"/>
        <c:ser>
          <c:idx val="1"/>
          <c:order val="0"/>
          <c:tx>
            <c:strRef>
              <c:f>Données!$A$107</c:f>
              <c:strCache>
                <c:ptCount val="1"/>
                <c:pt idx="0">
                  <c:v>Total participants Challenge</c:v>
                </c:pt>
              </c:strCache>
            </c:strRef>
          </c:tx>
          <c:dLbls>
            <c:showVal val="1"/>
          </c:dLbls>
          <c:cat>
            <c:numRef>
              <c:f>Données!$B$106:$J$106</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Données!$B$107:$J$107</c:f>
              <c:numCache>
                <c:formatCode>General</c:formatCode>
                <c:ptCount val="9"/>
                <c:pt idx="0">
                  <c:v>41</c:v>
                </c:pt>
                <c:pt idx="1">
                  <c:v>83</c:v>
                </c:pt>
                <c:pt idx="2">
                  <c:v>75</c:v>
                </c:pt>
                <c:pt idx="3">
                  <c:v>57</c:v>
                </c:pt>
                <c:pt idx="4">
                  <c:v>54</c:v>
                </c:pt>
                <c:pt idx="5">
                  <c:v>48</c:v>
                </c:pt>
                <c:pt idx="6">
                  <c:v>53</c:v>
                </c:pt>
                <c:pt idx="7">
                  <c:v>0</c:v>
                </c:pt>
                <c:pt idx="8">
                  <c:v>60</c:v>
                </c:pt>
              </c:numCache>
            </c:numRef>
          </c:val>
        </c:ser>
        <c:ser>
          <c:idx val="2"/>
          <c:order val="1"/>
          <c:tx>
            <c:strRef>
              <c:f>Données!$A$108</c:f>
              <c:strCache>
                <c:ptCount val="1"/>
                <c:pt idx="0">
                  <c:v>Membres Gazelec 37</c:v>
                </c:pt>
              </c:strCache>
            </c:strRef>
          </c:tx>
          <c:dLbls>
            <c:showVal val="1"/>
          </c:dLbls>
          <c:cat>
            <c:numRef>
              <c:f>Données!$B$106:$J$106</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Données!$B$108:$J$108</c:f>
              <c:numCache>
                <c:formatCode>General</c:formatCode>
                <c:ptCount val="9"/>
                <c:pt idx="0">
                  <c:v>35</c:v>
                </c:pt>
                <c:pt idx="1">
                  <c:v>43</c:v>
                </c:pt>
                <c:pt idx="2">
                  <c:v>40</c:v>
                </c:pt>
                <c:pt idx="3">
                  <c:v>32</c:v>
                </c:pt>
                <c:pt idx="4">
                  <c:v>30</c:v>
                </c:pt>
                <c:pt idx="5">
                  <c:v>26</c:v>
                </c:pt>
                <c:pt idx="6">
                  <c:v>18</c:v>
                </c:pt>
                <c:pt idx="8">
                  <c:v>21</c:v>
                </c:pt>
              </c:numCache>
            </c:numRef>
          </c:val>
        </c:ser>
        <c:axId val="156797952"/>
        <c:axId val="157004544"/>
      </c:barChart>
      <c:catAx>
        <c:axId val="156797952"/>
        <c:scaling>
          <c:orientation val="minMax"/>
        </c:scaling>
        <c:axPos val="b"/>
        <c:numFmt formatCode="General" sourceLinked="1"/>
        <c:tickLblPos val="nextTo"/>
        <c:crossAx val="157004544"/>
        <c:crosses val="autoZero"/>
        <c:auto val="1"/>
        <c:lblAlgn val="ctr"/>
        <c:lblOffset val="100"/>
      </c:catAx>
      <c:valAx>
        <c:axId val="157004544"/>
        <c:scaling>
          <c:orientation val="minMax"/>
          <c:min val="5"/>
        </c:scaling>
        <c:axPos val="l"/>
        <c:majorGridlines/>
        <c:numFmt formatCode="General" sourceLinked="1"/>
        <c:tickLblPos val="nextTo"/>
        <c:crossAx val="156797952"/>
        <c:crosses val="autoZero"/>
        <c:crossBetween val="between"/>
      </c:valAx>
      <c:spPr>
        <a:solidFill>
          <a:srgbClr val="C19859">
            <a:lumMod val="40000"/>
            <a:lumOff val="60000"/>
          </a:srgbClr>
        </a:solidFill>
      </c:spPr>
    </c:plotArea>
    <c:legend>
      <c:legendPos val="r"/>
      <c:layout>
        <c:manualLayout>
          <c:xMode val="edge"/>
          <c:yMode val="edge"/>
          <c:x val="0.47137289333499943"/>
          <c:y val="0.14319171631198338"/>
          <c:w val="0.52704545383784362"/>
          <c:h val="0.10179330448834017"/>
        </c:manualLayout>
      </c:layout>
    </c:legend>
    <c:plotVisOnly val="1"/>
  </c:chart>
  <c:spPr>
    <a:solidFill>
      <a:srgbClr val="C19859">
        <a:lumMod val="40000"/>
        <a:lumOff val="60000"/>
      </a:srgbClr>
    </a:solidFill>
  </c:sp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manualLayout>
          <c:layoutTarget val="inner"/>
          <c:xMode val="edge"/>
          <c:yMode val="edge"/>
          <c:x val="4.1038522203726911E-2"/>
          <c:y val="5.5443294307312832E-2"/>
          <c:w val="0.9368877999513715"/>
          <c:h val="0.68961711246768365"/>
        </c:manualLayout>
      </c:layout>
      <c:barChart>
        <c:barDir val="col"/>
        <c:grouping val="clustered"/>
        <c:ser>
          <c:idx val="0"/>
          <c:order val="0"/>
          <c:tx>
            <c:strRef>
              <c:f>Données!$A$102</c:f>
              <c:strCache>
                <c:ptCount val="1"/>
                <c:pt idx="0">
                  <c:v>Nombre participants</c:v>
                </c:pt>
              </c:strCache>
            </c:strRef>
          </c:tx>
          <c:dPt>
            <c:idx val="7"/>
            <c:spPr>
              <a:solidFill>
                <a:srgbClr val="00642D"/>
              </a:solidFill>
            </c:spPr>
          </c:dPt>
          <c:dLbls>
            <c:showVal val="1"/>
          </c:dLbls>
          <c:cat>
            <c:strRef>
              <c:f>Données!$B$101:$K$101</c:f>
              <c:strCache>
                <c:ptCount val="8"/>
                <c:pt idx="0">
                  <c:v>Touraine  
23 avril</c:v>
                </c:pt>
                <c:pt idx="1">
                  <c:v>7 Tours
7 mai</c:v>
                </c:pt>
                <c:pt idx="2">
                  <c:v>Roiffé
2 juillet</c:v>
                </c:pt>
                <c:pt idx="3">
                  <c:v>Touraine
10 septembre</c:v>
                </c:pt>
                <c:pt idx="4">
                  <c:v>Roche Posay 
1 octobre</c:v>
                </c:pt>
                <c:pt idx="5">
                  <c:v>7 Tours
20 novembre</c:v>
                </c:pt>
                <c:pt idx="7">
                  <c:v>Moyenne GF</c:v>
                </c:pt>
              </c:strCache>
            </c:strRef>
          </c:cat>
          <c:val>
            <c:numRef>
              <c:f>Données!$B$102:$K$102</c:f>
              <c:numCache>
                <c:formatCode>General</c:formatCode>
                <c:ptCount val="10"/>
                <c:pt idx="0">
                  <c:v>0</c:v>
                </c:pt>
                <c:pt idx="1">
                  <c:v>14</c:v>
                </c:pt>
                <c:pt idx="2">
                  <c:v>5</c:v>
                </c:pt>
                <c:pt idx="3">
                  <c:v>9</c:v>
                </c:pt>
                <c:pt idx="4">
                  <c:v>5</c:v>
                </c:pt>
                <c:pt idx="5">
                  <c:v>9</c:v>
                </c:pt>
                <c:pt idx="7" formatCode="0">
                  <c:v>8.4</c:v>
                </c:pt>
              </c:numCache>
            </c:numRef>
          </c:val>
        </c:ser>
        <c:ser>
          <c:idx val="1"/>
          <c:order val="1"/>
          <c:tx>
            <c:strRef>
              <c:f>Données!$A$103</c:f>
              <c:strCache>
                <c:ptCount val="1"/>
                <c:pt idx="0">
                  <c:v>dont abonnés</c:v>
                </c:pt>
              </c:strCache>
            </c:strRef>
          </c:tx>
          <c:dLbls>
            <c:showVal val="1"/>
          </c:dLbls>
          <c:cat>
            <c:strRef>
              <c:f>Données!$B$101:$K$101</c:f>
              <c:strCache>
                <c:ptCount val="8"/>
                <c:pt idx="0">
                  <c:v>Touraine  
23 avril</c:v>
                </c:pt>
                <c:pt idx="1">
                  <c:v>7 Tours
7 mai</c:v>
                </c:pt>
                <c:pt idx="2">
                  <c:v>Roiffé
2 juillet</c:v>
                </c:pt>
                <c:pt idx="3">
                  <c:v>Touraine
10 septembre</c:v>
                </c:pt>
                <c:pt idx="4">
                  <c:v>Roche Posay 
1 octobre</c:v>
                </c:pt>
                <c:pt idx="5">
                  <c:v>7 Tours
20 novembre</c:v>
                </c:pt>
                <c:pt idx="7">
                  <c:v>Moyenne GF</c:v>
                </c:pt>
              </c:strCache>
            </c:strRef>
          </c:cat>
          <c:val>
            <c:numRef>
              <c:f>Données!$B$103:$K$103</c:f>
              <c:numCache>
                <c:formatCode>General</c:formatCode>
                <c:ptCount val="10"/>
                <c:pt idx="0">
                  <c:v>0</c:v>
                </c:pt>
                <c:pt idx="1">
                  <c:v>1</c:v>
                </c:pt>
                <c:pt idx="2">
                  <c:v>0</c:v>
                </c:pt>
                <c:pt idx="3">
                  <c:v>2</c:v>
                </c:pt>
                <c:pt idx="4">
                  <c:v>0</c:v>
                </c:pt>
                <c:pt idx="5">
                  <c:v>0</c:v>
                </c:pt>
              </c:numCache>
            </c:numRef>
          </c:val>
        </c:ser>
        <c:axId val="157021312"/>
        <c:axId val="157022848"/>
      </c:barChart>
      <c:catAx>
        <c:axId val="157021312"/>
        <c:scaling>
          <c:orientation val="minMax"/>
        </c:scaling>
        <c:axPos val="b"/>
        <c:numFmt formatCode="General" sourceLinked="1"/>
        <c:tickLblPos val="nextTo"/>
        <c:crossAx val="157022848"/>
        <c:crosses val="autoZero"/>
        <c:auto val="1"/>
        <c:lblAlgn val="ctr"/>
        <c:lblOffset val="100"/>
      </c:catAx>
      <c:valAx>
        <c:axId val="157022848"/>
        <c:scaling>
          <c:orientation val="minMax"/>
          <c:max val="25"/>
        </c:scaling>
        <c:axPos val="l"/>
        <c:majorGridlines/>
        <c:numFmt formatCode="General" sourceLinked="1"/>
        <c:tickLblPos val="nextTo"/>
        <c:crossAx val="157021312"/>
        <c:crosses val="autoZero"/>
        <c:crossBetween val="between"/>
      </c:valAx>
      <c:spPr>
        <a:solidFill>
          <a:srgbClr val="4BACC6">
            <a:lumMod val="40000"/>
            <a:lumOff val="60000"/>
          </a:srgbClr>
        </a:solidFill>
      </c:spPr>
    </c:plotArea>
    <c:legend>
      <c:legendPos val="r"/>
      <c:layout>
        <c:manualLayout>
          <c:xMode val="edge"/>
          <c:yMode val="edge"/>
          <c:x val="0.27008784234512256"/>
          <c:y val="0.9040801360504096"/>
          <c:w val="0.41162237143159958"/>
          <c:h val="9.5709496987035264E-2"/>
        </c:manualLayout>
      </c:layout>
    </c:legend>
    <c:plotVisOnly val="1"/>
  </c:chart>
  <c:spPr>
    <a:solidFill>
      <a:schemeClr val="accent5">
        <a:lumMod val="40000"/>
        <a:lumOff val="60000"/>
      </a:schemeClr>
    </a:solidFill>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14134094420744"/>
          <c:y val="0.12031881652905985"/>
          <c:w val="0.80933897401642252"/>
          <c:h val="0.67035148343666795"/>
        </c:manualLayout>
      </c:layout>
      <c:barChart>
        <c:barDir val="bar"/>
        <c:grouping val="stacked"/>
        <c:ser>
          <c:idx val="0"/>
          <c:order val="0"/>
          <c:tx>
            <c:strRef>
              <c:f>Données!$A$96</c:f>
              <c:strCache>
                <c:ptCount val="1"/>
                <c:pt idx="0">
                  <c:v>GF Compétitions</c:v>
                </c:pt>
              </c:strCache>
            </c:strRef>
          </c:tx>
          <c:dLbls>
            <c:txPr>
              <a:bodyPr/>
              <a:lstStyle/>
              <a:p>
                <a:pPr>
                  <a:defRPr sz="1100"/>
                </a:pPr>
                <a:endParaRPr lang="fr-FR"/>
              </a:p>
            </c:txPr>
            <c:showVal val="1"/>
          </c:dLbls>
          <c:cat>
            <c:strRef>
              <c:f>Données!$B$95:$F$95</c:f>
              <c:strCache>
                <c:ptCount val="5"/>
                <c:pt idx="0">
                  <c:v>2018</c:v>
                </c:pt>
                <c:pt idx="1">
                  <c:v>2019</c:v>
                </c:pt>
                <c:pt idx="2">
                  <c:v>2020</c:v>
                </c:pt>
                <c:pt idx="3">
                  <c:v>2021 Prévu</c:v>
                </c:pt>
                <c:pt idx="4">
                  <c:v>2021 Réalisé</c:v>
                </c:pt>
              </c:strCache>
            </c:strRef>
          </c:cat>
          <c:val>
            <c:numRef>
              <c:f>Données!$B$96:$F$96</c:f>
              <c:numCache>
                <c:formatCode>General</c:formatCode>
                <c:ptCount val="5"/>
                <c:pt idx="0">
                  <c:v>102</c:v>
                </c:pt>
                <c:pt idx="1">
                  <c:v>88</c:v>
                </c:pt>
                <c:pt idx="2">
                  <c:v>59</c:v>
                </c:pt>
                <c:pt idx="3">
                  <c:v>124</c:v>
                </c:pt>
                <c:pt idx="4" formatCode="#,##0">
                  <c:v>87</c:v>
                </c:pt>
              </c:numCache>
            </c:numRef>
          </c:val>
        </c:ser>
        <c:ser>
          <c:idx val="1"/>
          <c:order val="1"/>
          <c:tx>
            <c:strRef>
              <c:f>Données!$A$97</c:f>
              <c:strCache>
                <c:ptCount val="1"/>
                <c:pt idx="0">
                  <c:v>GF Loisirs</c:v>
                </c:pt>
              </c:strCache>
            </c:strRef>
          </c:tx>
          <c:dLbls>
            <c:txPr>
              <a:bodyPr/>
              <a:lstStyle/>
              <a:p>
                <a:pPr>
                  <a:defRPr sz="1100"/>
                </a:pPr>
                <a:endParaRPr lang="fr-FR"/>
              </a:p>
            </c:txPr>
            <c:showVal val="1"/>
          </c:dLbls>
          <c:cat>
            <c:strRef>
              <c:f>Données!$B$95:$F$95</c:f>
              <c:strCache>
                <c:ptCount val="5"/>
                <c:pt idx="0">
                  <c:v>2018</c:v>
                </c:pt>
                <c:pt idx="1">
                  <c:v>2019</c:v>
                </c:pt>
                <c:pt idx="2">
                  <c:v>2020</c:v>
                </c:pt>
                <c:pt idx="3">
                  <c:v>2021 Prévu</c:v>
                </c:pt>
                <c:pt idx="4">
                  <c:v>2021 Réalisé</c:v>
                </c:pt>
              </c:strCache>
            </c:strRef>
          </c:cat>
          <c:val>
            <c:numRef>
              <c:f>Données!$B$97:$F$97</c:f>
              <c:numCache>
                <c:formatCode>General</c:formatCode>
                <c:ptCount val="5"/>
                <c:pt idx="0">
                  <c:v>96</c:v>
                </c:pt>
                <c:pt idx="1">
                  <c:v>92</c:v>
                </c:pt>
                <c:pt idx="2">
                  <c:v>98</c:v>
                </c:pt>
                <c:pt idx="3">
                  <c:v>84</c:v>
                </c:pt>
                <c:pt idx="4">
                  <c:v>39</c:v>
                </c:pt>
              </c:numCache>
            </c:numRef>
          </c:val>
        </c:ser>
        <c:ser>
          <c:idx val="2"/>
          <c:order val="2"/>
          <c:tx>
            <c:strRef>
              <c:f>Données!$A$98</c:f>
              <c:strCache>
                <c:ptCount val="1"/>
                <c:pt idx="0">
                  <c:v>GF Autres</c:v>
                </c:pt>
              </c:strCache>
            </c:strRef>
          </c:tx>
          <c:dLbls>
            <c:txPr>
              <a:bodyPr/>
              <a:lstStyle/>
              <a:p>
                <a:pPr>
                  <a:defRPr sz="1100"/>
                </a:pPr>
                <a:endParaRPr lang="fr-FR"/>
              </a:p>
            </c:txPr>
            <c:showVal val="1"/>
          </c:dLbls>
          <c:cat>
            <c:strRef>
              <c:f>Données!$B$95:$F$95</c:f>
              <c:strCache>
                <c:ptCount val="5"/>
                <c:pt idx="0">
                  <c:v>2018</c:v>
                </c:pt>
                <c:pt idx="1">
                  <c:v>2019</c:v>
                </c:pt>
                <c:pt idx="2">
                  <c:v>2020</c:v>
                </c:pt>
                <c:pt idx="3">
                  <c:v>2021 Prévu</c:v>
                </c:pt>
                <c:pt idx="4">
                  <c:v>2021 Réalisé</c:v>
                </c:pt>
              </c:strCache>
            </c:strRef>
          </c:cat>
          <c:val>
            <c:numRef>
              <c:f>Données!$B$98:$F$98</c:f>
              <c:numCache>
                <c:formatCode>General</c:formatCode>
                <c:ptCount val="5"/>
                <c:pt idx="0">
                  <c:v>35</c:v>
                </c:pt>
                <c:pt idx="1">
                  <c:v>34</c:v>
                </c:pt>
                <c:pt idx="2">
                  <c:v>28</c:v>
                </c:pt>
                <c:pt idx="3">
                  <c:v>74</c:v>
                </c:pt>
                <c:pt idx="4" formatCode="#,##0">
                  <c:v>57</c:v>
                </c:pt>
              </c:numCache>
            </c:numRef>
          </c:val>
        </c:ser>
        <c:overlap val="100"/>
        <c:axId val="161550720"/>
        <c:axId val="161552256"/>
      </c:barChart>
      <c:catAx>
        <c:axId val="161550720"/>
        <c:scaling>
          <c:orientation val="minMax"/>
        </c:scaling>
        <c:axPos val="l"/>
        <c:numFmt formatCode="General" sourceLinked="1"/>
        <c:tickLblPos val="nextTo"/>
        <c:crossAx val="161552256"/>
        <c:crosses val="autoZero"/>
        <c:auto val="1"/>
        <c:lblAlgn val="ctr"/>
        <c:lblOffset val="100"/>
      </c:catAx>
      <c:valAx>
        <c:axId val="161552256"/>
        <c:scaling>
          <c:orientation val="minMax"/>
        </c:scaling>
        <c:axPos val="b"/>
        <c:majorGridlines/>
        <c:numFmt formatCode="General" sourceLinked="1"/>
        <c:tickLblPos val="nextTo"/>
        <c:crossAx val="161550720"/>
        <c:crosses val="autoZero"/>
        <c:crossBetween val="between"/>
      </c:valAx>
      <c:spPr>
        <a:solidFill>
          <a:schemeClr val="bg2">
            <a:lumMod val="75000"/>
          </a:schemeClr>
        </a:solidFill>
      </c:spPr>
    </c:plotArea>
    <c:legend>
      <c:legendPos val="r"/>
      <c:layout>
        <c:manualLayout>
          <c:xMode val="edge"/>
          <c:yMode val="edge"/>
          <c:x val="0.16961561038803311"/>
          <c:y val="0.89092882516998895"/>
          <c:w val="0.65502499848190165"/>
          <c:h val="0.10907117483001688"/>
        </c:manualLayout>
      </c:layout>
      <c:txPr>
        <a:bodyPr/>
        <a:lstStyle/>
        <a:p>
          <a:pPr>
            <a:defRPr sz="1050"/>
          </a:pPr>
          <a:endParaRPr lang="fr-FR"/>
        </a:p>
      </c:txPr>
    </c:legend>
    <c:plotVisOnly val="1"/>
  </c:chart>
  <c:spPr>
    <a:solidFill>
      <a:schemeClr val="bg2">
        <a:lumMod val="75000"/>
      </a:schemeClr>
    </a:solidFill>
  </c:spPr>
  <c:txPr>
    <a:bodyPr/>
    <a:lstStyle/>
    <a:p>
      <a:pPr>
        <a:defRPr sz="800"/>
      </a:pPr>
      <a:endParaRPr lang="fr-FR"/>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manualLayout>
          <c:layoutTarget val="inner"/>
          <c:xMode val="edge"/>
          <c:yMode val="edge"/>
          <c:x val="4.4710659729757123E-2"/>
          <c:y val="4.0411571511761564E-2"/>
          <c:w val="0.91284217230199172"/>
          <c:h val="0.69288788173863036"/>
        </c:manualLayout>
      </c:layout>
      <c:barChart>
        <c:barDir val="col"/>
        <c:grouping val="clustered"/>
        <c:ser>
          <c:idx val="0"/>
          <c:order val="0"/>
          <c:tx>
            <c:strRef>
              <c:f>Données!$A$69</c:f>
              <c:strCache>
                <c:ptCount val="1"/>
                <c:pt idx="0">
                  <c:v>Nombre bulletins 2020</c:v>
                </c:pt>
              </c:strCache>
            </c:strRef>
          </c:tx>
          <c:spPr>
            <a:solidFill>
              <a:schemeClr val="accent3">
                <a:lumMod val="60000"/>
                <a:lumOff val="40000"/>
              </a:schemeClr>
            </a:solidFill>
          </c:spPr>
          <c:cat>
            <c:strRef>
              <c:f>Données!$B$68:$M$68</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Données!$B$69:$M$69</c:f>
              <c:numCache>
                <c:formatCode>General</c:formatCode>
                <c:ptCount val="12"/>
                <c:pt idx="0">
                  <c:v>2</c:v>
                </c:pt>
                <c:pt idx="1">
                  <c:v>2</c:v>
                </c:pt>
                <c:pt idx="2">
                  <c:v>3</c:v>
                </c:pt>
                <c:pt idx="3">
                  <c:v>3</c:v>
                </c:pt>
                <c:pt idx="4">
                  <c:v>3</c:v>
                </c:pt>
                <c:pt idx="5">
                  <c:v>3</c:v>
                </c:pt>
                <c:pt idx="6">
                  <c:v>3</c:v>
                </c:pt>
                <c:pt idx="7">
                  <c:v>3</c:v>
                </c:pt>
                <c:pt idx="8">
                  <c:v>3</c:v>
                </c:pt>
                <c:pt idx="9">
                  <c:v>3</c:v>
                </c:pt>
                <c:pt idx="10">
                  <c:v>3</c:v>
                </c:pt>
                <c:pt idx="11">
                  <c:v>1</c:v>
                </c:pt>
              </c:numCache>
            </c:numRef>
          </c:val>
        </c:ser>
        <c:ser>
          <c:idx val="1"/>
          <c:order val="1"/>
          <c:tx>
            <c:strRef>
              <c:f>Données!$A$70</c:f>
              <c:strCache>
                <c:ptCount val="1"/>
                <c:pt idx="0">
                  <c:v>Nomre bulletins 2021</c:v>
                </c:pt>
              </c:strCache>
            </c:strRef>
          </c:tx>
          <c:spPr>
            <a:solidFill>
              <a:srgbClr val="00642D"/>
            </a:solidFill>
          </c:spPr>
          <c:cat>
            <c:strRef>
              <c:f>Données!$B$68:$M$68</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Données!$B$70:$M$70</c:f>
              <c:numCache>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ser>
        <c:axId val="157090176"/>
        <c:axId val="157091712"/>
      </c:barChart>
      <c:lineChart>
        <c:grouping val="standard"/>
        <c:ser>
          <c:idx val="2"/>
          <c:order val="2"/>
          <c:tx>
            <c:strRef>
              <c:f>Données!$A$71</c:f>
              <c:strCache>
                <c:ptCount val="1"/>
                <c:pt idx="0">
                  <c:v>Cumul 2020</c:v>
                </c:pt>
              </c:strCache>
            </c:strRef>
          </c:tx>
          <c:spPr>
            <a:ln>
              <a:solidFill>
                <a:schemeClr val="accent3">
                  <a:lumMod val="75000"/>
                </a:schemeClr>
              </a:solidFill>
            </a:ln>
          </c:spPr>
          <c:marker>
            <c:symbol val="none"/>
          </c:marker>
          <c:dLbls>
            <c:spPr>
              <a:solidFill>
                <a:schemeClr val="accent3">
                  <a:lumMod val="40000"/>
                  <a:lumOff val="60000"/>
                </a:schemeClr>
              </a:solidFill>
            </c:spPr>
            <c:txPr>
              <a:bodyPr/>
              <a:lstStyle/>
              <a:p>
                <a:pPr>
                  <a:defRPr b="1"/>
                </a:pPr>
                <a:endParaRPr lang="fr-FR"/>
              </a:p>
            </c:txPr>
            <c:dLblPos val="t"/>
            <c:showVal val="1"/>
          </c:dLbls>
          <c:val>
            <c:numRef>
              <c:f>Données!$B$71:$M$71</c:f>
              <c:numCache>
                <c:formatCode>General</c:formatCode>
                <c:ptCount val="12"/>
                <c:pt idx="0">
                  <c:v>2</c:v>
                </c:pt>
                <c:pt idx="1">
                  <c:v>4</c:v>
                </c:pt>
                <c:pt idx="2">
                  <c:v>7</c:v>
                </c:pt>
                <c:pt idx="3">
                  <c:v>10</c:v>
                </c:pt>
                <c:pt idx="4">
                  <c:v>13</c:v>
                </c:pt>
                <c:pt idx="5">
                  <c:v>16</c:v>
                </c:pt>
                <c:pt idx="6">
                  <c:v>19</c:v>
                </c:pt>
                <c:pt idx="7">
                  <c:v>22</c:v>
                </c:pt>
                <c:pt idx="8">
                  <c:v>25</c:v>
                </c:pt>
                <c:pt idx="9">
                  <c:v>28</c:v>
                </c:pt>
                <c:pt idx="10">
                  <c:v>31</c:v>
                </c:pt>
                <c:pt idx="11">
                  <c:v>32</c:v>
                </c:pt>
              </c:numCache>
            </c:numRef>
          </c:val>
        </c:ser>
        <c:ser>
          <c:idx val="3"/>
          <c:order val="3"/>
          <c:tx>
            <c:strRef>
              <c:f>Données!$A$72</c:f>
              <c:strCache>
                <c:ptCount val="1"/>
                <c:pt idx="0">
                  <c:v>Cumul 2021</c:v>
                </c:pt>
              </c:strCache>
            </c:strRef>
          </c:tx>
          <c:spPr>
            <a:ln>
              <a:solidFill>
                <a:srgbClr val="002A13"/>
              </a:solidFill>
            </a:ln>
          </c:spPr>
          <c:marker>
            <c:symbol val="none"/>
          </c:marker>
          <c:dLbls>
            <c:spPr>
              <a:solidFill>
                <a:srgbClr val="00642D"/>
              </a:solidFill>
            </c:spPr>
            <c:txPr>
              <a:bodyPr/>
              <a:lstStyle/>
              <a:p>
                <a:pPr>
                  <a:defRPr b="1">
                    <a:solidFill>
                      <a:schemeClr val="bg1"/>
                    </a:solidFill>
                  </a:defRPr>
                </a:pPr>
                <a:endParaRPr lang="fr-FR"/>
              </a:p>
            </c:txPr>
            <c:dLblPos val="t"/>
            <c:showVal val="1"/>
          </c:dLbls>
          <c:val>
            <c:numRef>
              <c:f>Données!$B$72:$M$72</c:f>
              <c:numCache>
                <c:formatCode>General</c:formatCode>
                <c:ptCount val="12"/>
                <c:pt idx="0">
                  <c:v>3</c:v>
                </c:pt>
                <c:pt idx="1">
                  <c:v>6</c:v>
                </c:pt>
                <c:pt idx="2">
                  <c:v>9</c:v>
                </c:pt>
                <c:pt idx="3">
                  <c:v>12</c:v>
                </c:pt>
                <c:pt idx="4">
                  <c:v>15</c:v>
                </c:pt>
                <c:pt idx="5">
                  <c:v>18</c:v>
                </c:pt>
                <c:pt idx="6">
                  <c:v>21</c:v>
                </c:pt>
                <c:pt idx="7">
                  <c:v>24</c:v>
                </c:pt>
                <c:pt idx="8">
                  <c:v>27</c:v>
                </c:pt>
                <c:pt idx="9">
                  <c:v>30</c:v>
                </c:pt>
                <c:pt idx="10">
                  <c:v>33</c:v>
                </c:pt>
                <c:pt idx="11">
                  <c:v>36</c:v>
                </c:pt>
              </c:numCache>
            </c:numRef>
          </c:val>
        </c:ser>
        <c:marker val="1"/>
        <c:axId val="157099136"/>
        <c:axId val="157093248"/>
      </c:lineChart>
      <c:catAx>
        <c:axId val="157090176"/>
        <c:scaling>
          <c:orientation val="minMax"/>
        </c:scaling>
        <c:axPos val="b"/>
        <c:tickLblPos val="nextTo"/>
        <c:txPr>
          <a:bodyPr/>
          <a:lstStyle/>
          <a:p>
            <a:pPr>
              <a:defRPr sz="800"/>
            </a:pPr>
            <a:endParaRPr lang="fr-FR"/>
          </a:p>
        </c:txPr>
        <c:crossAx val="157091712"/>
        <c:crosses val="autoZero"/>
        <c:auto val="1"/>
        <c:lblAlgn val="ctr"/>
        <c:lblOffset val="100"/>
      </c:catAx>
      <c:valAx>
        <c:axId val="157091712"/>
        <c:scaling>
          <c:orientation val="minMax"/>
          <c:max val="4"/>
        </c:scaling>
        <c:axPos val="l"/>
        <c:majorGridlines/>
        <c:numFmt formatCode="General" sourceLinked="1"/>
        <c:tickLblPos val="nextTo"/>
        <c:crossAx val="157090176"/>
        <c:crosses val="autoZero"/>
        <c:crossBetween val="between"/>
        <c:majorUnit val="1"/>
      </c:valAx>
      <c:valAx>
        <c:axId val="157093248"/>
        <c:scaling>
          <c:orientation val="minMax"/>
          <c:max val="40"/>
        </c:scaling>
        <c:axPos val="r"/>
        <c:numFmt formatCode="General" sourceLinked="1"/>
        <c:tickLblPos val="nextTo"/>
        <c:crossAx val="157099136"/>
        <c:crosses val="max"/>
        <c:crossBetween val="between"/>
      </c:valAx>
      <c:catAx>
        <c:axId val="157099136"/>
        <c:scaling>
          <c:orientation val="minMax"/>
        </c:scaling>
        <c:delete val="1"/>
        <c:axPos val="b"/>
        <c:tickLblPos val="none"/>
        <c:crossAx val="157093248"/>
        <c:crosses val="autoZero"/>
        <c:auto val="1"/>
        <c:lblAlgn val="ctr"/>
        <c:lblOffset val="100"/>
      </c:catAx>
    </c:plotArea>
    <c:legend>
      <c:legendPos val="r"/>
      <c:layout>
        <c:manualLayout>
          <c:xMode val="edge"/>
          <c:yMode val="edge"/>
          <c:x val="3.4207484423657078E-2"/>
          <c:y val="0.90928376892610019"/>
          <c:w val="0.87896184859530968"/>
          <c:h val="8.4683108088294726E-2"/>
        </c:manualLayout>
      </c:layout>
      <c:txPr>
        <a:bodyPr/>
        <a:lstStyle/>
        <a:p>
          <a:pPr>
            <a:defRPr sz="900"/>
          </a:pPr>
          <a:endParaRPr lang="fr-FR"/>
        </a:p>
      </c:txPr>
    </c:legend>
    <c:plotVisOnly val="1"/>
    <c:dispBlanksAs val="gap"/>
  </c:chart>
  <c:spPr>
    <a:solidFill>
      <a:schemeClr val="accent3">
        <a:lumMod val="60000"/>
        <a:lumOff val="40000"/>
      </a:schemeClr>
    </a:solid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D4EC8-8616-4A95-93F6-A7C27BDAF308}" type="doc">
      <dgm:prSet loTypeId="urn:microsoft.com/office/officeart/2005/8/layout/cycle8" loCatId="cycle" qsTypeId="urn:microsoft.com/office/officeart/2005/8/quickstyle/3d4" qsCatId="3D" csTypeId="urn:microsoft.com/office/officeart/2005/8/colors/accent6_5" csCatId="accent6" phldr="1"/>
      <dgm:spPr/>
    </dgm:pt>
    <dgm:pt modelId="{669B6C34-63EA-47F2-95F3-38F3FA6E9AA3}">
      <dgm:prSet phldrT="[Texte]" custT="1"/>
      <dgm:spPr/>
      <dgm:t>
        <a:bodyPr/>
        <a:lstStyle/>
        <a:p>
          <a:r>
            <a:rPr lang="fr-FR" sz="2000" b="1" dirty="0" smtClean="0">
              <a:solidFill>
                <a:schemeClr val="accent6">
                  <a:lumMod val="75000"/>
                </a:schemeClr>
              </a:solidFill>
            </a:rPr>
            <a:t>Enseignement</a:t>
          </a:r>
        </a:p>
        <a:p>
          <a:endParaRPr lang="fr-FR" sz="2000" b="1" dirty="0" smtClean="0"/>
        </a:p>
        <a:p>
          <a:endParaRPr lang="fr-FR" sz="1000" b="1" dirty="0" smtClean="0"/>
        </a:p>
        <a:p>
          <a:endParaRPr lang="fr-FR" sz="1000" dirty="0" smtClean="0"/>
        </a:p>
        <a:p>
          <a:endParaRPr lang="fr-FR" sz="1000" dirty="0" smtClean="0"/>
        </a:p>
        <a:p>
          <a:endParaRPr lang="fr-FR" sz="1000" dirty="0" smtClean="0"/>
        </a:p>
        <a:p>
          <a:endParaRPr lang="fr-FR" sz="1000" dirty="0" smtClean="0"/>
        </a:p>
        <a:p>
          <a:endParaRPr lang="fr-FR" sz="1000" dirty="0"/>
        </a:p>
      </dgm:t>
    </dgm:pt>
    <dgm:pt modelId="{F31C3216-E86C-462D-A7B3-A90E990FBFEF}" type="parTrans" cxnId="{FFF178CA-D2C9-401C-B1CE-4F6C5A02CE35}">
      <dgm:prSet/>
      <dgm:spPr/>
      <dgm:t>
        <a:bodyPr/>
        <a:lstStyle/>
        <a:p>
          <a:endParaRPr lang="fr-FR"/>
        </a:p>
      </dgm:t>
    </dgm:pt>
    <dgm:pt modelId="{18B4DEE1-92A9-483A-8EF5-461C71CF5AE9}" type="sibTrans" cxnId="{FFF178CA-D2C9-401C-B1CE-4F6C5A02CE35}">
      <dgm:prSet/>
      <dgm:spPr/>
      <dgm:t>
        <a:bodyPr/>
        <a:lstStyle/>
        <a:p>
          <a:endParaRPr lang="fr-FR"/>
        </a:p>
      </dgm:t>
    </dgm:pt>
    <dgm:pt modelId="{5DF17DC3-A050-4E06-9E0C-65D1319C22E6}">
      <dgm:prSet phldrT="[Texte]" custT="1"/>
      <dgm:spPr/>
      <dgm:t>
        <a:bodyPr/>
        <a:lstStyle/>
        <a:p>
          <a:r>
            <a:rPr lang="fr-FR" sz="2000" b="1" dirty="0" smtClean="0">
              <a:solidFill>
                <a:schemeClr val="accent6">
                  <a:lumMod val="75000"/>
                </a:schemeClr>
              </a:solidFill>
            </a:rPr>
            <a:t>Loisirs</a:t>
          </a:r>
        </a:p>
        <a:p>
          <a:endParaRPr lang="fr-FR" sz="1600" b="1" dirty="0" smtClean="0"/>
        </a:p>
        <a:p>
          <a:endParaRPr lang="fr-FR" sz="1600" dirty="0" smtClean="0"/>
        </a:p>
        <a:p>
          <a:endParaRPr lang="fr-FR" sz="1600" dirty="0" smtClean="0"/>
        </a:p>
        <a:p>
          <a:endParaRPr lang="fr-FR" sz="1600" dirty="0"/>
        </a:p>
      </dgm:t>
    </dgm:pt>
    <dgm:pt modelId="{C81A7B99-211E-4729-B275-DBC0850DCC07}" type="parTrans" cxnId="{001A4A2A-289A-406E-90CC-EF36769EA2B3}">
      <dgm:prSet/>
      <dgm:spPr/>
      <dgm:t>
        <a:bodyPr/>
        <a:lstStyle/>
        <a:p>
          <a:endParaRPr lang="fr-FR"/>
        </a:p>
      </dgm:t>
    </dgm:pt>
    <dgm:pt modelId="{0F930324-1A41-4BDB-84BC-2EB0A2975C45}" type="sibTrans" cxnId="{001A4A2A-289A-406E-90CC-EF36769EA2B3}">
      <dgm:prSet/>
      <dgm:spPr/>
      <dgm:t>
        <a:bodyPr/>
        <a:lstStyle/>
        <a:p>
          <a:endParaRPr lang="fr-FR"/>
        </a:p>
      </dgm:t>
    </dgm:pt>
    <dgm:pt modelId="{EFD81F9E-5B51-4044-8635-6D4815A9DA81}">
      <dgm:prSet phldrT="[Texte]" custT="1"/>
      <dgm:spPr/>
      <dgm:t>
        <a:bodyPr/>
        <a:lstStyle/>
        <a:p>
          <a:r>
            <a:rPr lang="fr-FR" sz="2000" b="1" dirty="0" smtClean="0">
              <a:solidFill>
                <a:schemeClr val="accent6">
                  <a:lumMod val="75000"/>
                </a:schemeClr>
              </a:solidFill>
            </a:rPr>
            <a:t>Compétitions</a:t>
          </a:r>
        </a:p>
        <a:p>
          <a:endParaRPr lang="fr-FR" sz="2000" b="1" dirty="0" smtClean="0"/>
        </a:p>
        <a:p>
          <a:endParaRPr lang="fr-FR" sz="1000" b="1" dirty="0" smtClean="0"/>
        </a:p>
        <a:p>
          <a:endParaRPr lang="fr-FR" sz="1000" dirty="0" smtClean="0"/>
        </a:p>
        <a:p>
          <a:endParaRPr lang="fr-FR" sz="1000" dirty="0" smtClean="0"/>
        </a:p>
        <a:p>
          <a:endParaRPr lang="fr-FR" sz="1000" dirty="0" smtClean="0"/>
        </a:p>
        <a:p>
          <a:endParaRPr lang="fr-FR" sz="1000" dirty="0" smtClean="0"/>
        </a:p>
        <a:p>
          <a:endParaRPr lang="fr-FR" sz="1000" dirty="0"/>
        </a:p>
      </dgm:t>
    </dgm:pt>
    <dgm:pt modelId="{65FC93E3-E2EA-4FB0-AC0F-6B3AE4A685B0}" type="parTrans" cxnId="{9235F888-E720-4B6E-AFB3-02A09595E75F}">
      <dgm:prSet/>
      <dgm:spPr/>
      <dgm:t>
        <a:bodyPr/>
        <a:lstStyle/>
        <a:p>
          <a:endParaRPr lang="fr-FR"/>
        </a:p>
      </dgm:t>
    </dgm:pt>
    <dgm:pt modelId="{857A53AC-1986-4030-9D9A-0C3EA0BD7E09}" type="sibTrans" cxnId="{9235F888-E720-4B6E-AFB3-02A09595E75F}">
      <dgm:prSet/>
      <dgm:spPr/>
      <dgm:t>
        <a:bodyPr/>
        <a:lstStyle/>
        <a:p>
          <a:endParaRPr lang="fr-FR"/>
        </a:p>
      </dgm:t>
    </dgm:pt>
    <dgm:pt modelId="{FADEB9D1-594A-4E75-9323-10F08F0BE3F0}" type="pres">
      <dgm:prSet presAssocID="{EB1D4EC8-8616-4A95-93F6-A7C27BDAF308}" presName="compositeShape" presStyleCnt="0">
        <dgm:presLayoutVars>
          <dgm:chMax val="7"/>
          <dgm:dir/>
          <dgm:resizeHandles val="exact"/>
        </dgm:presLayoutVars>
      </dgm:prSet>
      <dgm:spPr/>
    </dgm:pt>
    <dgm:pt modelId="{AB3292AB-DDA4-4CDF-8FD4-0EDA5D9C0BB9}" type="pres">
      <dgm:prSet presAssocID="{EB1D4EC8-8616-4A95-93F6-A7C27BDAF308}" presName="wedge1" presStyleLbl="node1" presStyleIdx="0" presStyleCnt="3"/>
      <dgm:spPr/>
      <dgm:t>
        <a:bodyPr/>
        <a:lstStyle/>
        <a:p>
          <a:endParaRPr lang="fr-FR"/>
        </a:p>
      </dgm:t>
    </dgm:pt>
    <dgm:pt modelId="{91103C44-D442-4E3C-98C3-041D1F49C16A}" type="pres">
      <dgm:prSet presAssocID="{EB1D4EC8-8616-4A95-93F6-A7C27BDAF308}" presName="dummy1a" presStyleCnt="0"/>
      <dgm:spPr/>
    </dgm:pt>
    <dgm:pt modelId="{7B974762-B7F2-4091-84B1-45F975F1346F}" type="pres">
      <dgm:prSet presAssocID="{EB1D4EC8-8616-4A95-93F6-A7C27BDAF308}" presName="dummy1b" presStyleCnt="0"/>
      <dgm:spPr/>
    </dgm:pt>
    <dgm:pt modelId="{15E7EBEE-158C-47C8-B648-5231595B0CFF}" type="pres">
      <dgm:prSet presAssocID="{EB1D4EC8-8616-4A95-93F6-A7C27BDAF308}" presName="wedge1Tx" presStyleLbl="node1" presStyleIdx="0" presStyleCnt="3">
        <dgm:presLayoutVars>
          <dgm:chMax val="0"/>
          <dgm:chPref val="0"/>
          <dgm:bulletEnabled val="1"/>
        </dgm:presLayoutVars>
      </dgm:prSet>
      <dgm:spPr/>
      <dgm:t>
        <a:bodyPr/>
        <a:lstStyle/>
        <a:p>
          <a:endParaRPr lang="fr-FR"/>
        </a:p>
      </dgm:t>
    </dgm:pt>
    <dgm:pt modelId="{47D20352-23E6-4A38-A36D-0032371ED3A4}" type="pres">
      <dgm:prSet presAssocID="{EB1D4EC8-8616-4A95-93F6-A7C27BDAF308}" presName="wedge2" presStyleLbl="node1" presStyleIdx="1" presStyleCnt="3" custScaleY="110714"/>
      <dgm:spPr/>
      <dgm:t>
        <a:bodyPr/>
        <a:lstStyle/>
        <a:p>
          <a:endParaRPr lang="fr-FR"/>
        </a:p>
      </dgm:t>
    </dgm:pt>
    <dgm:pt modelId="{BC0F2DD9-50CD-4AAE-9FAE-0151BE71B75E}" type="pres">
      <dgm:prSet presAssocID="{EB1D4EC8-8616-4A95-93F6-A7C27BDAF308}" presName="dummy2a" presStyleCnt="0"/>
      <dgm:spPr/>
    </dgm:pt>
    <dgm:pt modelId="{50CA36E6-68E2-4DE9-8A8D-56CCFCF868C0}" type="pres">
      <dgm:prSet presAssocID="{EB1D4EC8-8616-4A95-93F6-A7C27BDAF308}" presName="dummy2b" presStyleCnt="0"/>
      <dgm:spPr/>
    </dgm:pt>
    <dgm:pt modelId="{8615612B-FBE9-4724-B905-041A7FE95B4C}" type="pres">
      <dgm:prSet presAssocID="{EB1D4EC8-8616-4A95-93F6-A7C27BDAF308}" presName="wedge2Tx" presStyleLbl="node1" presStyleIdx="1" presStyleCnt="3">
        <dgm:presLayoutVars>
          <dgm:chMax val="0"/>
          <dgm:chPref val="0"/>
          <dgm:bulletEnabled val="1"/>
        </dgm:presLayoutVars>
      </dgm:prSet>
      <dgm:spPr/>
      <dgm:t>
        <a:bodyPr/>
        <a:lstStyle/>
        <a:p>
          <a:endParaRPr lang="fr-FR"/>
        </a:p>
      </dgm:t>
    </dgm:pt>
    <dgm:pt modelId="{32F91E41-52B2-4454-81FF-284E615EE56F}" type="pres">
      <dgm:prSet presAssocID="{EB1D4EC8-8616-4A95-93F6-A7C27BDAF308}" presName="wedge3" presStyleLbl="node1" presStyleIdx="2" presStyleCnt="3"/>
      <dgm:spPr/>
      <dgm:t>
        <a:bodyPr/>
        <a:lstStyle/>
        <a:p>
          <a:endParaRPr lang="fr-FR"/>
        </a:p>
      </dgm:t>
    </dgm:pt>
    <dgm:pt modelId="{A254DFA8-EA2B-4C85-96ED-4F41956200E1}" type="pres">
      <dgm:prSet presAssocID="{EB1D4EC8-8616-4A95-93F6-A7C27BDAF308}" presName="dummy3a" presStyleCnt="0"/>
      <dgm:spPr/>
    </dgm:pt>
    <dgm:pt modelId="{E2097CAA-2CB2-4162-9B7E-B8BF85F7B25D}" type="pres">
      <dgm:prSet presAssocID="{EB1D4EC8-8616-4A95-93F6-A7C27BDAF308}" presName="dummy3b" presStyleCnt="0"/>
      <dgm:spPr/>
    </dgm:pt>
    <dgm:pt modelId="{82AF7F95-3E5D-44C6-9E3A-801FBDC3D7E8}" type="pres">
      <dgm:prSet presAssocID="{EB1D4EC8-8616-4A95-93F6-A7C27BDAF308}" presName="wedge3Tx" presStyleLbl="node1" presStyleIdx="2" presStyleCnt="3">
        <dgm:presLayoutVars>
          <dgm:chMax val="0"/>
          <dgm:chPref val="0"/>
          <dgm:bulletEnabled val="1"/>
        </dgm:presLayoutVars>
      </dgm:prSet>
      <dgm:spPr/>
      <dgm:t>
        <a:bodyPr/>
        <a:lstStyle/>
        <a:p>
          <a:endParaRPr lang="fr-FR"/>
        </a:p>
      </dgm:t>
    </dgm:pt>
    <dgm:pt modelId="{853DFA6B-5DCA-4C3D-BAE0-08FDF83C7394}" type="pres">
      <dgm:prSet presAssocID="{18B4DEE1-92A9-483A-8EF5-461C71CF5AE9}" presName="arrowWedge1" presStyleLbl="fgSibTrans2D1" presStyleIdx="0" presStyleCnt="3"/>
      <dgm:spPr/>
    </dgm:pt>
    <dgm:pt modelId="{4F7061C9-20D3-4122-B85A-B4B6A77AB159}" type="pres">
      <dgm:prSet presAssocID="{0F930324-1A41-4BDB-84BC-2EB0A2975C45}" presName="arrowWedge2" presStyleLbl="fgSibTrans2D1" presStyleIdx="1" presStyleCnt="3"/>
      <dgm:spPr/>
    </dgm:pt>
    <dgm:pt modelId="{C6D02B9D-23CF-4F6E-ABC5-0B04334B19A2}" type="pres">
      <dgm:prSet presAssocID="{857A53AC-1986-4030-9D9A-0C3EA0BD7E09}" presName="arrowWedge3" presStyleLbl="fgSibTrans2D1" presStyleIdx="2" presStyleCnt="3"/>
      <dgm:spPr/>
    </dgm:pt>
  </dgm:ptLst>
  <dgm:cxnLst>
    <dgm:cxn modelId="{A751EC9A-522F-41D4-AC56-BAA0916494B8}" type="presOf" srcId="{EFD81F9E-5B51-4044-8635-6D4815A9DA81}" destId="{82AF7F95-3E5D-44C6-9E3A-801FBDC3D7E8}" srcOrd="1" destOrd="0" presId="urn:microsoft.com/office/officeart/2005/8/layout/cycle8"/>
    <dgm:cxn modelId="{9235F888-E720-4B6E-AFB3-02A09595E75F}" srcId="{EB1D4EC8-8616-4A95-93F6-A7C27BDAF308}" destId="{EFD81F9E-5B51-4044-8635-6D4815A9DA81}" srcOrd="2" destOrd="0" parTransId="{65FC93E3-E2EA-4FB0-AC0F-6B3AE4A685B0}" sibTransId="{857A53AC-1986-4030-9D9A-0C3EA0BD7E09}"/>
    <dgm:cxn modelId="{F56153E8-4D10-4C97-A8A4-79B765B8BDFA}" type="presOf" srcId="{669B6C34-63EA-47F2-95F3-38F3FA6E9AA3}" destId="{AB3292AB-DDA4-4CDF-8FD4-0EDA5D9C0BB9}" srcOrd="0" destOrd="0" presId="urn:microsoft.com/office/officeart/2005/8/layout/cycle8"/>
    <dgm:cxn modelId="{5316D03A-12C8-4F23-B478-5C25979F102D}" type="presOf" srcId="{5DF17DC3-A050-4E06-9E0C-65D1319C22E6}" destId="{8615612B-FBE9-4724-B905-041A7FE95B4C}" srcOrd="1" destOrd="0" presId="urn:microsoft.com/office/officeart/2005/8/layout/cycle8"/>
    <dgm:cxn modelId="{29C49503-7040-4C8E-8BEA-6B1640739AFF}" type="presOf" srcId="{669B6C34-63EA-47F2-95F3-38F3FA6E9AA3}" destId="{15E7EBEE-158C-47C8-B648-5231595B0CFF}" srcOrd="1" destOrd="0" presId="urn:microsoft.com/office/officeart/2005/8/layout/cycle8"/>
    <dgm:cxn modelId="{001A4A2A-289A-406E-90CC-EF36769EA2B3}" srcId="{EB1D4EC8-8616-4A95-93F6-A7C27BDAF308}" destId="{5DF17DC3-A050-4E06-9E0C-65D1319C22E6}" srcOrd="1" destOrd="0" parTransId="{C81A7B99-211E-4729-B275-DBC0850DCC07}" sibTransId="{0F930324-1A41-4BDB-84BC-2EB0A2975C45}"/>
    <dgm:cxn modelId="{FFF178CA-D2C9-401C-B1CE-4F6C5A02CE35}" srcId="{EB1D4EC8-8616-4A95-93F6-A7C27BDAF308}" destId="{669B6C34-63EA-47F2-95F3-38F3FA6E9AA3}" srcOrd="0" destOrd="0" parTransId="{F31C3216-E86C-462D-A7B3-A90E990FBFEF}" sibTransId="{18B4DEE1-92A9-483A-8EF5-461C71CF5AE9}"/>
    <dgm:cxn modelId="{A7C7565D-C579-42BA-93FD-AB83190DA35D}" type="presOf" srcId="{EB1D4EC8-8616-4A95-93F6-A7C27BDAF308}" destId="{FADEB9D1-594A-4E75-9323-10F08F0BE3F0}" srcOrd="0" destOrd="0" presId="urn:microsoft.com/office/officeart/2005/8/layout/cycle8"/>
    <dgm:cxn modelId="{D353FAA8-D45D-46EF-A5E4-D8C91B0275E6}" type="presOf" srcId="{EFD81F9E-5B51-4044-8635-6D4815A9DA81}" destId="{32F91E41-52B2-4454-81FF-284E615EE56F}" srcOrd="0" destOrd="0" presId="urn:microsoft.com/office/officeart/2005/8/layout/cycle8"/>
    <dgm:cxn modelId="{D27A84AC-632C-4075-A9C0-546A93B922BD}" type="presOf" srcId="{5DF17DC3-A050-4E06-9E0C-65D1319C22E6}" destId="{47D20352-23E6-4A38-A36D-0032371ED3A4}" srcOrd="0" destOrd="0" presId="urn:microsoft.com/office/officeart/2005/8/layout/cycle8"/>
    <dgm:cxn modelId="{8C353360-B223-4E9D-9EEB-CE17714FAD03}" type="presParOf" srcId="{FADEB9D1-594A-4E75-9323-10F08F0BE3F0}" destId="{AB3292AB-DDA4-4CDF-8FD4-0EDA5D9C0BB9}" srcOrd="0" destOrd="0" presId="urn:microsoft.com/office/officeart/2005/8/layout/cycle8"/>
    <dgm:cxn modelId="{4612C0BB-1902-460A-AF15-6A2AFB9C0E5B}" type="presParOf" srcId="{FADEB9D1-594A-4E75-9323-10F08F0BE3F0}" destId="{91103C44-D442-4E3C-98C3-041D1F49C16A}" srcOrd="1" destOrd="0" presId="urn:microsoft.com/office/officeart/2005/8/layout/cycle8"/>
    <dgm:cxn modelId="{BE8B8667-B638-4480-A464-909E6FC8C66B}" type="presParOf" srcId="{FADEB9D1-594A-4E75-9323-10F08F0BE3F0}" destId="{7B974762-B7F2-4091-84B1-45F975F1346F}" srcOrd="2" destOrd="0" presId="urn:microsoft.com/office/officeart/2005/8/layout/cycle8"/>
    <dgm:cxn modelId="{46230C8E-C963-49CA-8149-860CB341AF93}" type="presParOf" srcId="{FADEB9D1-594A-4E75-9323-10F08F0BE3F0}" destId="{15E7EBEE-158C-47C8-B648-5231595B0CFF}" srcOrd="3" destOrd="0" presId="urn:microsoft.com/office/officeart/2005/8/layout/cycle8"/>
    <dgm:cxn modelId="{10224F8F-C54E-434A-80B1-96DA8E6ACC0C}" type="presParOf" srcId="{FADEB9D1-594A-4E75-9323-10F08F0BE3F0}" destId="{47D20352-23E6-4A38-A36D-0032371ED3A4}" srcOrd="4" destOrd="0" presId="urn:microsoft.com/office/officeart/2005/8/layout/cycle8"/>
    <dgm:cxn modelId="{FFFBA7BF-5442-4CB4-980E-9542E9A7F92B}" type="presParOf" srcId="{FADEB9D1-594A-4E75-9323-10F08F0BE3F0}" destId="{BC0F2DD9-50CD-4AAE-9FAE-0151BE71B75E}" srcOrd="5" destOrd="0" presId="urn:microsoft.com/office/officeart/2005/8/layout/cycle8"/>
    <dgm:cxn modelId="{79406D9A-F9F1-4564-ADB3-C78842C0F25B}" type="presParOf" srcId="{FADEB9D1-594A-4E75-9323-10F08F0BE3F0}" destId="{50CA36E6-68E2-4DE9-8A8D-56CCFCF868C0}" srcOrd="6" destOrd="0" presId="urn:microsoft.com/office/officeart/2005/8/layout/cycle8"/>
    <dgm:cxn modelId="{85E2906D-8952-4CFA-95B8-5189008AD6E7}" type="presParOf" srcId="{FADEB9D1-594A-4E75-9323-10F08F0BE3F0}" destId="{8615612B-FBE9-4724-B905-041A7FE95B4C}" srcOrd="7" destOrd="0" presId="urn:microsoft.com/office/officeart/2005/8/layout/cycle8"/>
    <dgm:cxn modelId="{BEA52A07-920E-42F9-98FA-E6C724184200}" type="presParOf" srcId="{FADEB9D1-594A-4E75-9323-10F08F0BE3F0}" destId="{32F91E41-52B2-4454-81FF-284E615EE56F}" srcOrd="8" destOrd="0" presId="urn:microsoft.com/office/officeart/2005/8/layout/cycle8"/>
    <dgm:cxn modelId="{BAABDD64-FF87-4031-AADC-38DA8C34086D}" type="presParOf" srcId="{FADEB9D1-594A-4E75-9323-10F08F0BE3F0}" destId="{A254DFA8-EA2B-4C85-96ED-4F41956200E1}" srcOrd="9" destOrd="0" presId="urn:microsoft.com/office/officeart/2005/8/layout/cycle8"/>
    <dgm:cxn modelId="{5BB9C728-0C69-490D-9B93-02D77957807B}" type="presParOf" srcId="{FADEB9D1-594A-4E75-9323-10F08F0BE3F0}" destId="{E2097CAA-2CB2-4162-9B7E-B8BF85F7B25D}" srcOrd="10" destOrd="0" presId="urn:microsoft.com/office/officeart/2005/8/layout/cycle8"/>
    <dgm:cxn modelId="{D28F73C8-29DF-42BE-8309-C907C1867984}" type="presParOf" srcId="{FADEB9D1-594A-4E75-9323-10F08F0BE3F0}" destId="{82AF7F95-3E5D-44C6-9E3A-801FBDC3D7E8}" srcOrd="11" destOrd="0" presId="urn:microsoft.com/office/officeart/2005/8/layout/cycle8"/>
    <dgm:cxn modelId="{2337572E-5FF1-420C-85F3-9BB39B60BA24}" type="presParOf" srcId="{FADEB9D1-594A-4E75-9323-10F08F0BE3F0}" destId="{853DFA6B-5DCA-4C3D-BAE0-08FDF83C7394}" srcOrd="12" destOrd="0" presId="urn:microsoft.com/office/officeart/2005/8/layout/cycle8"/>
    <dgm:cxn modelId="{5A45AE67-62A7-45A2-AD64-FC93C4DC9792}" type="presParOf" srcId="{FADEB9D1-594A-4E75-9323-10F08F0BE3F0}" destId="{4F7061C9-20D3-4122-B85A-B4B6A77AB159}" srcOrd="13" destOrd="0" presId="urn:microsoft.com/office/officeart/2005/8/layout/cycle8"/>
    <dgm:cxn modelId="{440DCFF6-7B55-4598-8401-01DB67A82349}" type="presParOf" srcId="{FADEB9D1-594A-4E75-9323-10F08F0BE3F0}" destId="{C6D02B9D-23CF-4F6E-ABC5-0B04334B19A2}"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3292AB-DDA4-4CDF-8FD4-0EDA5D9C0BB9}">
      <dsp:nvSpPr>
        <dsp:cNvPr id="0" name=""/>
        <dsp:cNvSpPr/>
      </dsp:nvSpPr>
      <dsp:spPr>
        <a:xfrm>
          <a:off x="1496614" y="288031"/>
          <a:ext cx="4838937" cy="4838937"/>
        </a:xfrm>
        <a:prstGeom prst="pie">
          <a:avLst>
            <a:gd name="adj1" fmla="val 16200000"/>
            <a:gd name="adj2" fmla="val 1800000"/>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accent6">
                  <a:lumMod val="75000"/>
                </a:schemeClr>
              </a:solidFill>
            </a:rPr>
            <a:t>Enseignement</a:t>
          </a:r>
        </a:p>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endParaRPr lang="fr-FR" sz="1000" b="1"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a:p>
      </dsp:txBody>
      <dsp:txXfrm>
        <a:off x="4046849" y="1313425"/>
        <a:ext cx="1728192" cy="1440160"/>
      </dsp:txXfrm>
    </dsp:sp>
    <dsp:sp modelId="{47D20352-23E6-4A38-A36D-0032371ED3A4}">
      <dsp:nvSpPr>
        <dsp:cNvPr id="0" name=""/>
        <dsp:cNvSpPr/>
      </dsp:nvSpPr>
      <dsp:spPr>
        <a:xfrm>
          <a:off x="1396955" y="201629"/>
          <a:ext cx="4838937" cy="5357381"/>
        </a:xfrm>
        <a:prstGeom prst="pie">
          <a:avLst>
            <a:gd name="adj1" fmla="val 1800000"/>
            <a:gd name="adj2" fmla="val 9000000"/>
          </a:avLst>
        </a:prstGeom>
        <a:solidFill>
          <a:schemeClr val="accent6">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accent6">
                  <a:lumMod val="75000"/>
                </a:schemeClr>
              </a:solidFill>
            </a:rPr>
            <a:t>Loisirs</a:t>
          </a:r>
        </a:p>
        <a:p>
          <a:pPr lvl="0" algn="ctr" defTabSz="889000">
            <a:lnSpc>
              <a:spcPct val="90000"/>
            </a:lnSpc>
            <a:spcBef>
              <a:spcPct val="0"/>
            </a:spcBef>
            <a:spcAft>
              <a:spcPct val="35000"/>
            </a:spcAft>
          </a:pPr>
          <a:endParaRPr lang="fr-FR" sz="1600" b="1" kern="1200" dirty="0" smtClean="0"/>
        </a:p>
        <a:p>
          <a:pPr lvl="0" algn="ctr" defTabSz="889000">
            <a:lnSpc>
              <a:spcPct val="90000"/>
            </a:lnSpc>
            <a:spcBef>
              <a:spcPct val="0"/>
            </a:spcBef>
            <a:spcAft>
              <a:spcPct val="35000"/>
            </a:spcAft>
          </a:pPr>
          <a:endParaRPr lang="fr-FR" sz="1600" kern="1200" dirty="0" smtClean="0"/>
        </a:p>
        <a:p>
          <a:pPr lvl="0" algn="ctr" defTabSz="889000">
            <a:lnSpc>
              <a:spcPct val="90000"/>
            </a:lnSpc>
            <a:spcBef>
              <a:spcPct val="0"/>
            </a:spcBef>
            <a:spcAft>
              <a:spcPct val="35000"/>
            </a:spcAft>
          </a:pPr>
          <a:endParaRPr lang="fr-FR" sz="1600" kern="1200" dirty="0" smtClean="0"/>
        </a:p>
        <a:p>
          <a:pPr lvl="0" algn="ctr" defTabSz="889000">
            <a:lnSpc>
              <a:spcPct val="90000"/>
            </a:lnSpc>
            <a:spcBef>
              <a:spcPct val="0"/>
            </a:spcBef>
            <a:spcAft>
              <a:spcPct val="35000"/>
            </a:spcAft>
          </a:pPr>
          <a:endParaRPr lang="fr-FR" sz="1600" kern="1200" dirty="0"/>
        </a:p>
      </dsp:txBody>
      <dsp:txXfrm>
        <a:off x="2549083" y="3677549"/>
        <a:ext cx="2592288" cy="1403123"/>
      </dsp:txXfrm>
    </dsp:sp>
    <dsp:sp modelId="{32F91E41-52B2-4454-81FF-284E615EE56F}">
      <dsp:nvSpPr>
        <dsp:cNvPr id="0" name=""/>
        <dsp:cNvSpPr/>
      </dsp:nvSpPr>
      <dsp:spPr>
        <a:xfrm>
          <a:off x="1297296" y="288031"/>
          <a:ext cx="4838937" cy="4838937"/>
        </a:xfrm>
        <a:prstGeom prst="pie">
          <a:avLst>
            <a:gd name="adj1" fmla="val 9000000"/>
            <a:gd name="adj2" fmla="val 16200000"/>
          </a:avLst>
        </a:prstGeom>
        <a:solidFill>
          <a:schemeClr val="accent6">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accent6">
                  <a:lumMod val="75000"/>
                </a:schemeClr>
              </a:solidFill>
            </a:rPr>
            <a:t>Compétitions</a:t>
          </a:r>
        </a:p>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endParaRPr lang="fr-FR" sz="1000" b="1"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smtClean="0"/>
        </a:p>
        <a:p>
          <a:pPr lvl="0" algn="ctr" defTabSz="889000">
            <a:lnSpc>
              <a:spcPct val="90000"/>
            </a:lnSpc>
            <a:spcBef>
              <a:spcPct val="0"/>
            </a:spcBef>
            <a:spcAft>
              <a:spcPct val="35000"/>
            </a:spcAft>
          </a:pPr>
          <a:endParaRPr lang="fr-FR" sz="1000" kern="1200" dirty="0"/>
        </a:p>
      </dsp:txBody>
      <dsp:txXfrm>
        <a:off x="1857806" y="1313425"/>
        <a:ext cx="1728192" cy="1440160"/>
      </dsp:txXfrm>
    </dsp:sp>
    <dsp:sp modelId="{853DFA6B-5DCA-4C3D-BAE0-08FDF83C7394}">
      <dsp:nvSpPr>
        <dsp:cNvPr id="0" name=""/>
        <dsp:cNvSpPr/>
      </dsp:nvSpPr>
      <dsp:spPr>
        <a:xfrm>
          <a:off x="1197460" y="-11521"/>
          <a:ext cx="5438044" cy="5438044"/>
        </a:xfrm>
        <a:prstGeom prst="circularArrow">
          <a:avLst>
            <a:gd name="adj1" fmla="val 5085"/>
            <a:gd name="adj2" fmla="val 327528"/>
            <a:gd name="adj3" fmla="val 1472472"/>
            <a:gd name="adj4" fmla="val 16199432"/>
            <a:gd name="adj5" fmla="val 5932"/>
          </a:avLst>
        </a:prstGeom>
        <a:solidFill>
          <a:schemeClr val="accent6">
            <a:shade val="9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F7061C9-20D3-4122-B85A-B4B6A77AB159}">
      <dsp:nvSpPr>
        <dsp:cNvPr id="0" name=""/>
        <dsp:cNvSpPr/>
      </dsp:nvSpPr>
      <dsp:spPr>
        <a:xfrm>
          <a:off x="1097401" y="158856"/>
          <a:ext cx="5438044" cy="5438044"/>
        </a:xfrm>
        <a:prstGeom prst="circularArrow">
          <a:avLst>
            <a:gd name="adj1" fmla="val 5085"/>
            <a:gd name="adj2" fmla="val 327528"/>
            <a:gd name="adj3" fmla="val 8671970"/>
            <a:gd name="adj4" fmla="val 1800502"/>
            <a:gd name="adj5" fmla="val 5932"/>
          </a:avLst>
        </a:prstGeom>
        <a:solidFill>
          <a:schemeClr val="accent6">
            <a:shade val="90000"/>
            <a:hueOff val="-157755"/>
            <a:satOff val="-2840"/>
            <a:lumOff val="15077"/>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6D02B9D-23CF-4F6E-ABC5-0B04334B19A2}">
      <dsp:nvSpPr>
        <dsp:cNvPr id="0" name=""/>
        <dsp:cNvSpPr/>
      </dsp:nvSpPr>
      <dsp:spPr>
        <a:xfrm>
          <a:off x="997343" y="-11521"/>
          <a:ext cx="5438044" cy="5438044"/>
        </a:xfrm>
        <a:prstGeom prst="circularArrow">
          <a:avLst>
            <a:gd name="adj1" fmla="val 5085"/>
            <a:gd name="adj2" fmla="val 327528"/>
            <a:gd name="adj3" fmla="val 15873039"/>
            <a:gd name="adj4" fmla="val 9000000"/>
            <a:gd name="adj5" fmla="val 5932"/>
          </a:avLst>
        </a:prstGeom>
        <a:solidFill>
          <a:schemeClr val="accent6">
            <a:shade val="90000"/>
            <a:hueOff val="-315510"/>
            <a:satOff val="-5680"/>
            <a:lumOff val="30155"/>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0.3408</cdr:x>
      <cdr:y>0.06944</cdr:y>
    </cdr:from>
    <cdr:to>
      <cdr:x>0.8096</cdr:x>
      <cdr:y>0.17708</cdr:y>
    </cdr:to>
    <cdr:sp macro="" textlink="">
      <cdr:nvSpPr>
        <cdr:cNvPr id="2" name="ZoneTexte 1"/>
        <cdr:cNvSpPr txBox="1"/>
      </cdr:nvSpPr>
      <cdr:spPr>
        <a:xfrm xmlns:a="http://schemas.openxmlformats.org/drawingml/2006/main">
          <a:off x="2028824" y="190500"/>
          <a:ext cx="27908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b="1">
              <a:solidFill>
                <a:schemeClr val="tx2">
                  <a:lumMod val="75000"/>
                </a:schemeClr>
              </a:solidFill>
            </a:rPr>
            <a:t>Nombre d'adhérents section Golf</a:t>
          </a:r>
        </a:p>
        <a:p xmlns:a="http://schemas.openxmlformats.org/drawingml/2006/main">
          <a:endParaRPr lang="fr-FR" sz="1100" b="1">
            <a:solidFill>
              <a:schemeClr val="tx2">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0.65957</cdr:x>
      <cdr:y>0.00446</cdr:y>
    </cdr:from>
    <cdr:to>
      <cdr:x>1</cdr:x>
      <cdr:y>0.43304</cdr:y>
    </cdr:to>
    <cdr:sp macro="" textlink="">
      <cdr:nvSpPr>
        <cdr:cNvPr id="3" name="ZoneTexte 2"/>
        <cdr:cNvSpPr txBox="1"/>
      </cdr:nvSpPr>
      <cdr:spPr>
        <a:xfrm xmlns:a="http://schemas.openxmlformats.org/drawingml/2006/main">
          <a:off x="2409824" y="95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0.48333</cdr:x>
      <cdr:y>0.21176</cdr:y>
    </cdr:from>
    <cdr:to>
      <cdr:x>0.9</cdr:x>
      <cdr:y>0.41176</cdr:y>
    </cdr:to>
    <cdr:sp macro="" textlink="">
      <cdr:nvSpPr>
        <cdr:cNvPr id="4" name="ZoneTexte 3"/>
        <cdr:cNvSpPr txBox="1"/>
      </cdr:nvSpPr>
      <cdr:spPr>
        <a:xfrm xmlns:a="http://schemas.openxmlformats.org/drawingml/2006/main">
          <a:off x="1381125" y="514350"/>
          <a:ext cx="1190625" cy="485775"/>
        </a:xfrm>
        <a:prstGeom xmlns:a="http://schemas.openxmlformats.org/drawingml/2006/main" prst="rect">
          <a:avLst/>
        </a:prstGeom>
        <a:solidFill xmlns:a="http://schemas.openxmlformats.org/drawingml/2006/main">
          <a:schemeClr val="accent1">
            <a:lumMod val="20000"/>
            <a:lumOff val="80000"/>
          </a:schemeClr>
        </a:solidFill>
      </cdr:spPr>
      <cdr:txBody>
        <a:bodyPr xmlns:a="http://schemas.openxmlformats.org/drawingml/2006/main" vertOverflow="clip" wrap="none" rtlCol="0"/>
        <a:lstStyle xmlns:a="http://schemas.openxmlformats.org/drawingml/2006/main"/>
        <a:p xmlns:a="http://schemas.openxmlformats.org/drawingml/2006/main">
          <a:r>
            <a:rPr lang="fr-FR" sz="800"/>
            <a:t>Moyenne age  = 59 ans</a:t>
          </a:r>
        </a:p>
        <a:p xmlns:a="http://schemas.openxmlformats.org/drawingml/2006/main">
          <a:r>
            <a:rPr lang="fr-FR" sz="800"/>
            <a:t>Plus jeune = 34 ans</a:t>
          </a:r>
        </a:p>
        <a:p xmlns:a="http://schemas.openxmlformats.org/drawingml/2006/main">
          <a:r>
            <a:rPr lang="fr-FR" sz="800"/>
            <a:t>Plus ancien</a:t>
          </a:r>
          <a:r>
            <a:rPr lang="fr-FR" sz="800" baseline="0"/>
            <a:t> = 77 ans</a:t>
          </a:r>
          <a:endParaRPr lang="fr-FR" sz="800"/>
        </a:p>
      </cdr:txBody>
    </cdr:sp>
  </cdr:relSizeAnchor>
</c:userShapes>
</file>

<file path=ppt/drawings/drawing3.xml><?xml version="1.0" encoding="utf-8"?>
<c:userShapes xmlns:c="http://schemas.openxmlformats.org/drawingml/2006/chart">
  <cdr:relSizeAnchor xmlns:cdr="http://schemas.openxmlformats.org/drawingml/2006/chartDrawing">
    <cdr:from>
      <cdr:x>0.65957</cdr:x>
      <cdr:y>0.00446</cdr:y>
    </cdr:from>
    <cdr:to>
      <cdr:x>1</cdr:x>
      <cdr:y>0.43304</cdr:y>
    </cdr:to>
    <cdr:sp macro="" textlink="">
      <cdr:nvSpPr>
        <cdr:cNvPr id="3" name="ZoneTexte 2"/>
        <cdr:cNvSpPr txBox="1"/>
      </cdr:nvSpPr>
      <cdr:spPr>
        <a:xfrm xmlns:a="http://schemas.openxmlformats.org/drawingml/2006/main">
          <a:off x="2409824" y="95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userShapes>
</file>

<file path=ppt/drawings/drawing4.xml><?xml version="1.0" encoding="utf-8"?>
<c:userShapes xmlns:c="http://schemas.openxmlformats.org/drawingml/2006/chart">
  <cdr:relSizeAnchor xmlns:cdr="http://schemas.openxmlformats.org/drawingml/2006/chartDrawing">
    <cdr:from>
      <cdr:x>0.65957</cdr:x>
      <cdr:y>0.00446</cdr:y>
    </cdr:from>
    <cdr:to>
      <cdr:x>1</cdr:x>
      <cdr:y>0.43304</cdr:y>
    </cdr:to>
    <cdr:sp macro="" textlink="">
      <cdr:nvSpPr>
        <cdr:cNvPr id="3" name="ZoneTexte 2"/>
        <cdr:cNvSpPr txBox="1"/>
      </cdr:nvSpPr>
      <cdr:spPr>
        <a:xfrm xmlns:a="http://schemas.openxmlformats.org/drawingml/2006/main">
          <a:off x="2409824" y="95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userShapes>
</file>

<file path=ppt/drawings/drawing5.xml><?xml version="1.0" encoding="utf-8"?>
<c:userShapes xmlns:c="http://schemas.openxmlformats.org/drawingml/2006/chart">
  <cdr:relSizeAnchor xmlns:cdr="http://schemas.openxmlformats.org/drawingml/2006/chartDrawing">
    <cdr:from>
      <cdr:x>0.40789</cdr:x>
      <cdr:y>0.02941</cdr:y>
    </cdr:from>
    <cdr:to>
      <cdr:x>0.83871</cdr:x>
      <cdr:y>0.17578</cdr:y>
    </cdr:to>
    <cdr:sp macro="" textlink="">
      <cdr:nvSpPr>
        <cdr:cNvPr id="2" name="ZoneTexte 1"/>
        <cdr:cNvSpPr txBox="1"/>
      </cdr:nvSpPr>
      <cdr:spPr>
        <a:xfrm xmlns:a="http://schemas.openxmlformats.org/drawingml/2006/main">
          <a:off x="2232248" y="72008"/>
          <a:ext cx="2357708" cy="3583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800" b="1" dirty="0"/>
            <a:t>Participants</a:t>
          </a:r>
          <a:r>
            <a:rPr lang="fr-FR" sz="1800" b="1" baseline="0" dirty="0"/>
            <a:t> Challenge </a:t>
          </a:r>
          <a:r>
            <a:rPr lang="fr-FR" sz="1800" b="1" baseline="0" dirty="0" err="1"/>
            <a:t>Gazelec</a:t>
          </a:r>
          <a:endParaRPr lang="fr-FR" sz="1800" b="1" dirty="0"/>
        </a:p>
      </cdr:txBody>
    </cdr:sp>
  </cdr:relSizeAnchor>
  <cdr:relSizeAnchor xmlns:cdr="http://schemas.openxmlformats.org/drawingml/2006/chartDrawing">
    <cdr:from>
      <cdr:x>0.77224</cdr:x>
      <cdr:y>0.74154</cdr:y>
    </cdr:from>
    <cdr:to>
      <cdr:x>0.85409</cdr:x>
      <cdr:y>0.83077</cdr:y>
    </cdr:to>
    <cdr:sp macro="" textlink="">
      <cdr:nvSpPr>
        <cdr:cNvPr id="3" name="ZoneTexte 13"/>
        <cdr:cNvSpPr txBox="1"/>
      </cdr:nvSpPr>
      <cdr:spPr>
        <a:xfrm xmlns:a="http://schemas.openxmlformats.org/drawingml/2006/main">
          <a:off x="6200766" y="2295528"/>
          <a:ext cx="657221" cy="276223"/>
        </a:xfrm>
        <a:prstGeom xmlns:a="http://schemas.openxmlformats.org/drawingml/2006/main" prst="rect">
          <a:avLst/>
        </a:prstGeom>
        <a:solidFill xmlns:a="http://schemas.openxmlformats.org/drawingml/2006/main">
          <a:srgbClr val="C00000"/>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fr-FR" sz="700" dirty="0">
              <a:solidFill>
                <a:sysClr val="window" lastClr="FFFFFF"/>
              </a:solidFill>
            </a:rPr>
            <a:t>Annulée</a:t>
          </a:r>
        </a:p>
      </cdr:txBody>
    </cdr:sp>
  </cdr:relSizeAnchor>
</c:userShapes>
</file>

<file path=ppt/drawings/drawing6.xml><?xml version="1.0" encoding="utf-8"?>
<c:userShapes xmlns:c="http://schemas.openxmlformats.org/drawingml/2006/chart">
  <cdr:relSizeAnchor xmlns:cdr="http://schemas.openxmlformats.org/drawingml/2006/chartDrawing">
    <cdr:from>
      <cdr:x>0.50593</cdr:x>
      <cdr:y>0.0496</cdr:y>
    </cdr:from>
    <cdr:to>
      <cdr:x>0.93727</cdr:x>
      <cdr:y>0.1646</cdr:y>
    </cdr:to>
    <cdr:sp macro="" textlink="">
      <cdr:nvSpPr>
        <cdr:cNvPr id="2" name="ZoneTexte 1"/>
        <cdr:cNvSpPr txBox="1"/>
      </cdr:nvSpPr>
      <cdr:spPr>
        <a:xfrm xmlns:a="http://schemas.openxmlformats.org/drawingml/2006/main">
          <a:off x="4057621" y="143625"/>
          <a:ext cx="3459368" cy="3329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800" b="1"/>
            <a:t>Participants</a:t>
          </a:r>
          <a:r>
            <a:rPr lang="fr-FR" sz="1800" b="1" baseline="0"/>
            <a:t> sorties loisirs</a:t>
          </a:r>
          <a:endParaRPr lang="fr-FR" sz="1800" b="1"/>
        </a:p>
      </cdr:txBody>
    </cdr:sp>
  </cdr:relSizeAnchor>
</c:userShapes>
</file>

<file path=ppt/drawings/drawing7.xml><?xml version="1.0" encoding="utf-8"?>
<c:userShapes xmlns:c="http://schemas.openxmlformats.org/drawingml/2006/chart">
  <cdr:relSizeAnchor xmlns:cdr="http://schemas.openxmlformats.org/drawingml/2006/chartDrawing">
    <cdr:from>
      <cdr:x>0.4473</cdr:x>
      <cdr:y>0.00743</cdr:y>
    </cdr:from>
    <cdr:to>
      <cdr:x>0.8766</cdr:x>
      <cdr:y>0.13754</cdr:y>
    </cdr:to>
    <cdr:sp macro="" textlink="">
      <cdr:nvSpPr>
        <cdr:cNvPr id="2" name="ZoneTexte 1"/>
        <cdr:cNvSpPr txBox="1"/>
      </cdr:nvSpPr>
      <cdr:spPr>
        <a:xfrm xmlns:a="http://schemas.openxmlformats.org/drawingml/2006/main">
          <a:off x="1657362" y="19050"/>
          <a:ext cx="1590653" cy="3333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b="1"/>
            <a:t>Achat de green fee</a:t>
          </a:r>
        </a:p>
      </cdr:txBody>
    </cdr:sp>
  </cdr:relSizeAnchor>
</c:userShapes>
</file>

<file path=ppt/drawings/drawing8.xml><?xml version="1.0" encoding="utf-8"?>
<c:userShapes xmlns:c="http://schemas.openxmlformats.org/drawingml/2006/chart">
  <cdr:relSizeAnchor xmlns:cdr="http://schemas.openxmlformats.org/drawingml/2006/chartDrawing">
    <cdr:from>
      <cdr:x>0.5837</cdr:x>
      <cdr:y>0.03285</cdr:y>
    </cdr:from>
    <cdr:to>
      <cdr:x>0.96361</cdr:x>
      <cdr:y>0.13504</cdr:y>
    </cdr:to>
    <cdr:sp macro="" textlink="">
      <cdr:nvSpPr>
        <cdr:cNvPr id="2" name="ZoneTexte 1"/>
        <cdr:cNvSpPr txBox="1"/>
      </cdr:nvSpPr>
      <cdr:spPr>
        <a:xfrm xmlns:a="http://schemas.openxmlformats.org/drawingml/2006/main">
          <a:off x="3819524" y="85734"/>
          <a:ext cx="2486027"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FR" sz="1000" b="1">
              <a:solidFill>
                <a:schemeClr val="bg1"/>
              </a:solidFill>
            </a:rPr>
            <a:t>7280</a:t>
          </a:r>
          <a:r>
            <a:rPr lang="fr-FR" sz="1000" b="1" baseline="0">
              <a:solidFill>
                <a:schemeClr val="bg1"/>
              </a:solidFill>
            </a:rPr>
            <a:t> v</a:t>
          </a:r>
          <a:r>
            <a:rPr lang="fr-FR" sz="1000" b="1">
              <a:solidFill>
                <a:schemeClr val="bg1"/>
              </a:solidFill>
            </a:rPr>
            <a:t>isiteurs sur notre site depuis sa création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fr-FR"/>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fr-FR" smtClean="0"/>
              <a:pPr/>
              <a:t>05/01/2022</a:t>
            </a:fld>
            <a:endParaRPr lang="fr-FR"/>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fr-FR"/>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fr-FR"/>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a:pPr/>
              <a:t>28/6/2006</a:t>
            </a:fld>
            <a:endParaRPr lang="fr-FR"/>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fr-FR"/>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fr-FR"/>
              <a:t>Cliquez pour modifier les styles du texte du masque</a:t>
            </a:r>
          </a:p>
          <a:p>
            <a:pPr lvl="1"/>
            <a:r>
              <a:rPr lang="fr-FR"/>
              <a:t>Niveau 2</a:t>
            </a:r>
          </a:p>
          <a:p>
            <a:pPr lvl="2"/>
            <a:r>
              <a:rPr lang="fr-FR"/>
              <a:t>Niveau 3</a:t>
            </a:r>
          </a:p>
          <a:p>
            <a:pPr lvl="3"/>
            <a:r>
              <a:rPr lang="fr-FR"/>
              <a:t>Niveau 4</a:t>
            </a:r>
          </a:p>
          <a:p>
            <a:pPr lvl="4"/>
            <a:r>
              <a:rPr lang="fr-FR"/>
              <a:t>Niveau 5</a:t>
            </a:r>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fr-FR"/>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a:pPr/>
              <a:t>‹N°›</a:t>
            </a:fld>
            <a:endParaRPr lang="fr-FR"/>
          </a:p>
        </p:txBody>
      </p:sp>
    </p:spTree>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dirty="0"/>
          </a:p>
        </p:txBody>
      </p:sp>
      <p:sp>
        <p:nvSpPr>
          <p:cNvPr id="4" name="Rectangle 4"/>
          <p:cNvSpPr>
            <a:spLocks noGrp="1"/>
          </p:cNvSpPr>
          <p:nvPr>
            <p:ph type="sldNum" sz="quarter" idx="10"/>
          </p:nvPr>
        </p:nvSpPr>
        <p:spPr/>
        <p:txBody>
          <a:bodyPr/>
          <a:lstStyle>
            <a:extLst/>
          </a:lstStyle>
          <a:p>
            <a:fld id="{B3A019F3-8596-4028-9847-CBD3A185B07A}"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21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dirty="0"/>
          </a:p>
        </p:txBody>
      </p:sp>
      <p:sp>
        <p:nvSpPr>
          <p:cNvPr id="4" name="Rectangle 4"/>
          <p:cNvSpPr>
            <a:spLocks noGrp="1"/>
          </p:cNvSpPr>
          <p:nvPr>
            <p:ph type="sldNum" sz="quarter" idx="10"/>
          </p:nvPr>
        </p:nvSpPr>
        <p:spPr/>
        <p:txBody>
          <a:bodyPr/>
          <a:lstStyle>
            <a:extLst/>
          </a:lstStyle>
          <a:p>
            <a:fld id="{B3A019F3-8596-4028-9847-CBD3A185B07A}" type="slidenum">
              <a:rPr lang="fr-FR" smtClean="0"/>
              <a:pPr/>
              <a:t>22</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23</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24</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26</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27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dirty="0"/>
          </a:p>
        </p:txBody>
      </p:sp>
      <p:sp>
        <p:nvSpPr>
          <p:cNvPr id="4" name="Rectangle 4"/>
          <p:cNvSpPr>
            <a:spLocks noGrp="1"/>
          </p:cNvSpPr>
          <p:nvPr>
            <p:ph type="sldNum" sz="quarter" idx="10"/>
          </p:nvPr>
        </p:nvSpPr>
        <p:spPr/>
        <p:txBody>
          <a:bodyPr/>
          <a:lstStyle>
            <a:extLst/>
          </a:lstStyle>
          <a:p>
            <a:fld id="{B3A019F3-8596-4028-9847-CBD3A185B07A}" type="slidenum">
              <a:rPr lang="fr-FR" smtClean="0"/>
              <a:pPr/>
              <a:t>28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29</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53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54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55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58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dirty="0"/>
          </a:p>
        </p:txBody>
      </p:sp>
      <p:sp>
        <p:nvSpPr>
          <p:cNvPr id="4" name="Rectangle 4"/>
          <p:cNvSpPr>
            <a:spLocks noGrp="1"/>
          </p:cNvSpPr>
          <p:nvPr>
            <p:ph type="sldNum" sz="quarter" idx="10"/>
          </p:nvPr>
        </p:nvSpPr>
        <p:spPr/>
        <p:txBody>
          <a:bodyPr/>
          <a:lstStyle>
            <a:extLst/>
          </a:lstStyle>
          <a:p>
            <a:fld id="{B3A019F3-8596-4028-9847-CBD3A185B07A}"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dirty="0"/>
          </a:p>
        </p:txBody>
      </p:sp>
      <p:sp>
        <p:nvSpPr>
          <p:cNvPr id="4" name="Rectangle 4"/>
          <p:cNvSpPr>
            <a:spLocks noGrp="1"/>
          </p:cNvSpPr>
          <p:nvPr>
            <p:ph type="sldNum" sz="quarter" idx="10"/>
          </p:nvPr>
        </p:nvSpPr>
        <p:spPr/>
        <p:txBody>
          <a:bodyPr/>
          <a:lstStyle>
            <a:extLst/>
          </a:lstStyle>
          <a:p>
            <a:fld id="{B3A019F3-8596-4028-9847-CBD3A185B07A}"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dirty="0"/>
          </a:p>
        </p:txBody>
      </p:sp>
      <p:sp>
        <p:nvSpPr>
          <p:cNvPr id="4" name="Rectangle 4"/>
          <p:cNvSpPr>
            <a:spLocks noGrp="1"/>
          </p:cNvSpPr>
          <p:nvPr>
            <p:ph type="sldNum" sz="quarter" idx="10"/>
          </p:nvPr>
        </p:nvSpPr>
        <p:spPr/>
        <p:txBody>
          <a:bodyPr/>
          <a:lstStyle>
            <a:extLst/>
          </a:lstStyle>
          <a:p>
            <a:fld id="{B3A019F3-8596-4028-9847-CBD3A185B07A}"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fr-FR"/>
          </a:p>
        </p:txBody>
      </p:sp>
      <p:sp>
        <p:nvSpPr>
          <p:cNvPr id="4" name="Rectangle 4"/>
          <p:cNvSpPr>
            <a:spLocks noGrp="1"/>
          </p:cNvSpPr>
          <p:nvPr>
            <p:ph type="sldNum" sz="quarter" idx="10"/>
          </p:nvPr>
        </p:nvSpPr>
        <p:spPr/>
        <p:txBody>
          <a:bodyPr/>
          <a:lstStyle>
            <a:extLst/>
          </a:lstStyle>
          <a:p>
            <a:fld id="{B3A019F3-8596-4028-9847-CBD3A185B07A}"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2" name="Rectangle 2"/>
          <p:cNvSpPr>
            <a:spLocks noGrp="1"/>
          </p:cNvSpPr>
          <p:nvPr>
            <p:ph type="ctrTitle"/>
          </p:nvPr>
        </p:nvSpPr>
        <p:spPr>
          <a:xfrm>
            <a:off x="228600" y="4114800"/>
            <a:ext cx="7239000" cy="533400"/>
          </a:xfrm>
          <a:noFill/>
        </p:spPr>
        <p:txBody>
          <a:bodyPr vert="horz"/>
          <a:lstStyle>
            <a:lvl1pPr algn="l" eaLnBrk="1" latinLnBrk="0" hangingPunct="1">
              <a:defRPr kumimoji="0" lang="fr-FR" sz="2000" b="0" cap="all" spc="150" baseline="0">
                <a:solidFill>
                  <a:schemeClr val="bg1"/>
                </a:solidFill>
              </a:defRPr>
            </a:lvl1pPr>
            <a:extLst/>
          </a:lstStyle>
          <a:p>
            <a:pPr eaLnBrk="1" latinLnBrk="0" hangingPunct="1"/>
            <a:r>
              <a:rPr lang="fr-FR" smtClean="0"/>
              <a:t>Cliquez pour modifier le style du titre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lang="fr-FR"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fr-FR"/>
              <a:t>Cliquez pour ajouter les informations sur l'auteur</a:t>
            </a:r>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kumimoji="0" lang="fr-FR" sz="1000"/>
              <a:pPr algn="r"/>
              <a:t>‹N°›</a:t>
            </a:fld>
            <a:endParaRPr kumimoji="0" lang="fr-FR"/>
          </a:p>
        </p:txBody>
      </p:sp>
      <p:sp>
        <p:nvSpPr>
          <p:cNvPr id="16" name="Rectangle 16"/>
          <p:cNvSpPr>
            <a:spLocks noGrp="1"/>
          </p:cNvSpPr>
          <p:nvPr>
            <p:ph type="ftr" sz="quarter" idx="12"/>
          </p:nvPr>
        </p:nvSpPr>
        <p:spPr/>
        <p:txBody>
          <a:bodyPr/>
          <a:lstStyle>
            <a:extLst/>
          </a:lstStyle>
          <a:p>
            <a:endParaRPr kumimoji="0" lang="fr-FR"/>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lang="fr-FR">
                <a:solidFill>
                  <a:srgbClr val="A0A0A0"/>
                </a:solidFill>
              </a:defRPr>
            </a:lvl1pPr>
            <a:extLst/>
          </a:lstStyle>
          <a:p>
            <a:r>
              <a:rPr lang="fr-FR" smtClean="0"/>
              <a:t>28/06/2006</a:t>
            </a:r>
            <a:endParaRPr kumimoji="0" lang="fr-FR"/>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pic>
        <p:nvPicPr>
          <p:cNvPr id="11" name="Image 10" descr="Logo vainqueur.jpg"/>
          <p:cNvPicPr>
            <a:picLocks noChangeAspect="1"/>
          </p:cNvPicPr>
          <p:nvPr userDrawn="1"/>
        </p:nvPicPr>
        <p:blipFill>
          <a:blip r:embed="rId2" cstate="print"/>
          <a:stretch>
            <a:fillRect/>
          </a:stretch>
        </p:blipFill>
        <p:spPr>
          <a:xfrm>
            <a:off x="7668344" y="6021288"/>
            <a:ext cx="1323429" cy="6745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oses : 1 Haut, 2 Bas">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15"/>
          </p:nvPr>
        </p:nvSpPr>
        <p:spPr>
          <a:xfrm>
            <a:off x="301752" y="609600"/>
            <a:ext cx="8074152"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8"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3" name="Rectangle 11"/>
          <p:cNvSpPr>
            <a:spLocks noGrp="1"/>
          </p:cNvSpPr>
          <p:nvPr>
            <p:ph sz="quarter" idx="21"/>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9" name="Rectangle 19"/>
          <p:cNvSpPr>
            <a:spLocks noGrp="1"/>
          </p:cNvSpPr>
          <p:nvPr>
            <p:ph type="dt" sz="half" idx="22"/>
          </p:nvPr>
        </p:nvSpPr>
        <p:spPr/>
        <p:txBody>
          <a:bodyPr/>
          <a:lstStyle>
            <a:extLst/>
          </a:lstStyle>
          <a:p>
            <a:pPr algn="r"/>
            <a:r>
              <a:rPr lang="fr-FR" smtClean="0"/>
              <a:t>28/06/2006</a:t>
            </a:r>
            <a:endParaRPr kumimoji="0" lang="fr-FR"/>
          </a:p>
        </p:txBody>
      </p:sp>
      <p:sp>
        <p:nvSpPr>
          <p:cNvPr id="20" name="Rectangle 20"/>
          <p:cNvSpPr>
            <a:spLocks noGrp="1"/>
          </p:cNvSpPr>
          <p:nvPr>
            <p:ph type="sldNum" sz="quarter" idx="23"/>
          </p:nvPr>
        </p:nvSpPr>
        <p:spPr/>
        <p:txBody>
          <a:bodyPr/>
          <a:lstStyle>
            <a:extLst/>
          </a:lstStyle>
          <a:p>
            <a:pPr algn="r"/>
            <a:fld id="{256D3EEF-DE4E-429D-8EC4-DDC531AFF587}" type="slidenum">
              <a:rPr kumimoji="0" lang="fr-FR" sz="1000"/>
              <a:pPr algn="r"/>
              <a:t>‹N°›</a:t>
            </a:fld>
            <a:endParaRPr kumimoji="0" lang="fr-FR"/>
          </a:p>
        </p:txBody>
      </p:sp>
      <p:sp>
        <p:nvSpPr>
          <p:cNvPr id="22" name="Rectangle 22"/>
          <p:cNvSpPr>
            <a:spLocks noGrp="1"/>
          </p:cNvSpPr>
          <p:nvPr>
            <p:ph type="ftr" sz="quarter" idx="24"/>
          </p:nvPr>
        </p:nvSpPr>
        <p:spPr/>
        <p:txBody>
          <a:bodyPr/>
          <a:lstStyle>
            <a:extLst/>
          </a:lstStyle>
          <a:p>
            <a:endParaRPr kumimoji="0"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poses">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5"/>
          </p:nvPr>
        </p:nvSpPr>
        <p:spPr>
          <a:xfrm>
            <a:off x="3048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4" name="Rectangle 11"/>
          <p:cNvSpPr>
            <a:spLocks noGrp="1"/>
          </p:cNvSpPr>
          <p:nvPr>
            <p:ph sz="quarter" idx="19"/>
          </p:nvPr>
        </p:nvSpPr>
        <p:spPr>
          <a:xfrm>
            <a:off x="44196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21"/>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3" name="Rectangle 23"/>
          <p:cNvSpPr>
            <a:spLocks noGrp="1"/>
          </p:cNvSpPr>
          <p:nvPr>
            <p:ph type="dt" sz="half" idx="22"/>
          </p:nvPr>
        </p:nvSpPr>
        <p:spPr/>
        <p:txBody>
          <a:bodyPr/>
          <a:lstStyle>
            <a:extLst/>
          </a:lstStyle>
          <a:p>
            <a:pPr algn="r"/>
            <a:r>
              <a:rPr lang="fr-FR" smtClean="0"/>
              <a:t>28/06/2006</a:t>
            </a:r>
            <a:endParaRPr kumimoji="0" lang="fr-FR"/>
          </a:p>
        </p:txBody>
      </p:sp>
      <p:sp>
        <p:nvSpPr>
          <p:cNvPr id="27" name="Rectangle 27"/>
          <p:cNvSpPr>
            <a:spLocks noGrp="1"/>
          </p:cNvSpPr>
          <p:nvPr>
            <p:ph type="sldNum" sz="quarter" idx="23"/>
          </p:nvPr>
        </p:nvSpPr>
        <p:spPr/>
        <p:txBody>
          <a:bodyPr/>
          <a:lstStyle>
            <a:extLst/>
          </a:lstStyle>
          <a:p>
            <a:pPr algn="r"/>
            <a:fld id="{256D3EEF-DE4E-429D-8EC4-DDC531AFF587}" type="slidenum">
              <a:rPr kumimoji="0" lang="fr-FR" sz="1000"/>
              <a:pPr algn="r"/>
              <a:t>‹N°›</a:t>
            </a:fld>
            <a:endParaRPr kumimoji="0" lang="fr-FR"/>
          </a:p>
        </p:txBody>
      </p:sp>
      <p:sp>
        <p:nvSpPr>
          <p:cNvPr id="28" name="Rectangle 28"/>
          <p:cNvSpPr>
            <a:spLocks noGrp="1"/>
          </p:cNvSpPr>
          <p:nvPr>
            <p:ph type="ftr" sz="quarter" idx="24"/>
          </p:nvPr>
        </p:nvSpPr>
        <p:spPr/>
        <p:txBody>
          <a:bodyPr/>
          <a:lstStyle>
            <a:extLst/>
          </a:lstStyle>
          <a:p>
            <a:endParaRPr kumimoji="0"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poses : 1 Gauche, 3 Droite">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8" name="Rectangle 11"/>
          <p:cNvSpPr>
            <a:spLocks noGrp="1"/>
          </p:cNvSpPr>
          <p:nvPr>
            <p:ph sz="quarter" idx="16"/>
          </p:nvPr>
        </p:nvSpPr>
        <p:spPr>
          <a:xfrm>
            <a:off x="4419600"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5"/>
          </p:nvPr>
        </p:nvSpPr>
        <p:spPr>
          <a:xfrm>
            <a:off x="304800"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3" name="Rectangle 11"/>
          <p:cNvSpPr>
            <a:spLocks noGrp="1"/>
          </p:cNvSpPr>
          <p:nvPr>
            <p:ph sz="quarter" idx="18"/>
          </p:nvPr>
        </p:nvSpPr>
        <p:spPr>
          <a:xfrm>
            <a:off x="4416552"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20"/>
          </p:nvPr>
        </p:nvSpPr>
        <p:spPr>
          <a:xfrm>
            <a:off x="4419600"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17"/>
          <p:cNvSpPr>
            <a:spLocks noGrp="1"/>
          </p:cNvSpPr>
          <p:nvPr>
            <p:ph type="dt" sz="half" idx="21"/>
          </p:nvPr>
        </p:nvSpPr>
        <p:spPr/>
        <p:txBody>
          <a:bodyPr/>
          <a:lstStyle>
            <a:extLst/>
          </a:lstStyle>
          <a:p>
            <a:pPr algn="r"/>
            <a:r>
              <a:rPr lang="fr-FR" smtClean="0"/>
              <a:t>28/06/2006</a:t>
            </a:r>
            <a:endParaRPr kumimoji="0" lang="fr-FR"/>
          </a:p>
        </p:txBody>
      </p:sp>
      <p:sp>
        <p:nvSpPr>
          <p:cNvPr id="18" name="Rectangle 18"/>
          <p:cNvSpPr>
            <a:spLocks noGrp="1"/>
          </p:cNvSpPr>
          <p:nvPr>
            <p:ph type="sldNum" sz="quarter" idx="22"/>
          </p:nvPr>
        </p:nvSpPr>
        <p:spPr/>
        <p:txBody>
          <a:bodyPr/>
          <a:lstStyle>
            <a:extLst/>
          </a:lstStyle>
          <a:p>
            <a:pPr algn="r"/>
            <a:fld id="{256D3EEF-DE4E-429D-8EC4-DDC531AFF587}" type="slidenum">
              <a:rPr kumimoji="0" lang="fr-FR" sz="1000"/>
              <a:pPr algn="r"/>
              <a:t>‹N°›</a:t>
            </a:fld>
            <a:endParaRPr kumimoji="0" lang="fr-FR"/>
          </a:p>
        </p:txBody>
      </p:sp>
      <p:sp>
        <p:nvSpPr>
          <p:cNvPr id="21" name="Rectangle 21"/>
          <p:cNvSpPr>
            <a:spLocks noGrp="1"/>
          </p:cNvSpPr>
          <p:nvPr>
            <p:ph type="ftr" sz="quarter" idx="23"/>
          </p:nvPr>
        </p:nvSpPr>
        <p:spPr/>
        <p:txBody>
          <a:bodyPr/>
          <a:lstStyle>
            <a:extLst/>
          </a:lstStyle>
          <a:p>
            <a:endParaRPr kumimoji="0"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oses : 3 Gauche, 1 Droit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1" name="Rectangle 11"/>
          <p:cNvSpPr>
            <a:spLocks noGrp="1"/>
          </p:cNvSpPr>
          <p:nvPr>
            <p:ph sz="quarter" idx="15"/>
          </p:nvPr>
        </p:nvSpPr>
        <p:spPr>
          <a:xfrm>
            <a:off x="4416552"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0" name="Rectangle 11"/>
          <p:cNvSpPr>
            <a:spLocks noGrp="1"/>
          </p:cNvSpPr>
          <p:nvPr>
            <p:ph sz="quarter" idx="16"/>
          </p:nvPr>
        </p:nvSpPr>
        <p:spPr>
          <a:xfrm>
            <a:off x="304800"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4" name="Rectangle 11"/>
          <p:cNvSpPr>
            <a:spLocks noGrp="1"/>
          </p:cNvSpPr>
          <p:nvPr>
            <p:ph sz="quarter" idx="18"/>
          </p:nvPr>
        </p:nvSpPr>
        <p:spPr>
          <a:xfrm>
            <a:off x="301752"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6" name="Rectangle 11"/>
          <p:cNvSpPr>
            <a:spLocks noGrp="1"/>
          </p:cNvSpPr>
          <p:nvPr>
            <p:ph sz="quarter" idx="20"/>
          </p:nvPr>
        </p:nvSpPr>
        <p:spPr>
          <a:xfrm>
            <a:off x="304800"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17"/>
          <p:cNvSpPr>
            <a:spLocks noGrp="1"/>
          </p:cNvSpPr>
          <p:nvPr>
            <p:ph type="dt" sz="half" idx="21"/>
          </p:nvPr>
        </p:nvSpPr>
        <p:spPr/>
        <p:txBody>
          <a:bodyPr/>
          <a:lstStyle>
            <a:extLst/>
          </a:lstStyle>
          <a:p>
            <a:pPr algn="r"/>
            <a:r>
              <a:rPr lang="fr-FR" smtClean="0"/>
              <a:t>28/06/2006</a:t>
            </a:r>
            <a:endParaRPr kumimoji="0" lang="fr-FR"/>
          </a:p>
        </p:txBody>
      </p:sp>
      <p:sp>
        <p:nvSpPr>
          <p:cNvPr id="19" name="Rectangle 19"/>
          <p:cNvSpPr>
            <a:spLocks noGrp="1"/>
          </p:cNvSpPr>
          <p:nvPr>
            <p:ph type="sldNum" sz="quarter" idx="22"/>
          </p:nvPr>
        </p:nvSpPr>
        <p:spPr/>
        <p:txBody>
          <a:bodyPr/>
          <a:lstStyle>
            <a:extLst/>
          </a:lstStyle>
          <a:p>
            <a:pPr algn="r"/>
            <a:fld id="{256D3EEF-DE4E-429D-8EC4-DDC531AFF587}" type="slidenum">
              <a:rPr kumimoji="0" lang="fr-FR" sz="1000"/>
              <a:pPr algn="r"/>
              <a:t>‹N°›</a:t>
            </a:fld>
            <a:endParaRPr kumimoji="0" lang="fr-FR"/>
          </a:p>
        </p:txBody>
      </p:sp>
      <p:sp>
        <p:nvSpPr>
          <p:cNvPr id="20" name="Rectangle 20"/>
          <p:cNvSpPr>
            <a:spLocks noGrp="1"/>
          </p:cNvSpPr>
          <p:nvPr>
            <p:ph type="ftr" sz="quarter" idx="23"/>
          </p:nvPr>
        </p:nvSpPr>
        <p:spPr/>
        <p:txBody>
          <a:bodyPr/>
          <a:lstStyle>
            <a:extLst/>
          </a:lstStyle>
          <a:p>
            <a:endParaRPr kumimoji="0"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 poses : 2 Gauche, 3 Droite">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4" name="Rectangle 11"/>
          <p:cNvSpPr>
            <a:spLocks noGrp="1"/>
          </p:cNvSpPr>
          <p:nvPr>
            <p:ph sz="quarter" idx="15"/>
          </p:nvPr>
        </p:nvSpPr>
        <p:spPr>
          <a:xfrm>
            <a:off x="3048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9" name="Rectangle 11"/>
          <p:cNvSpPr>
            <a:spLocks noGrp="1"/>
          </p:cNvSpPr>
          <p:nvPr>
            <p:ph sz="quarter" idx="18"/>
          </p:nvPr>
        </p:nvSpPr>
        <p:spPr>
          <a:xfrm>
            <a:off x="4419600"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32" name="Rectangle 11"/>
          <p:cNvSpPr>
            <a:spLocks noGrp="1"/>
          </p:cNvSpPr>
          <p:nvPr>
            <p:ph sz="quarter" idx="20"/>
          </p:nvPr>
        </p:nvSpPr>
        <p:spPr>
          <a:xfrm>
            <a:off x="4416552"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34" name="Rectangle 11"/>
          <p:cNvSpPr>
            <a:spLocks noGrp="1"/>
          </p:cNvSpPr>
          <p:nvPr>
            <p:ph sz="quarter" idx="22"/>
          </p:nvPr>
        </p:nvSpPr>
        <p:spPr>
          <a:xfrm>
            <a:off x="4419600"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6" name="Rectangle 16"/>
          <p:cNvSpPr>
            <a:spLocks noGrp="1"/>
          </p:cNvSpPr>
          <p:nvPr>
            <p:ph type="dt" sz="half" idx="23"/>
          </p:nvPr>
        </p:nvSpPr>
        <p:spPr/>
        <p:txBody>
          <a:bodyPr/>
          <a:lstStyle>
            <a:extLst/>
          </a:lstStyle>
          <a:p>
            <a:pPr algn="r"/>
            <a:r>
              <a:rPr lang="fr-FR" smtClean="0"/>
              <a:t>28/06/2006</a:t>
            </a:r>
            <a:endParaRPr kumimoji="0" lang="fr-FR"/>
          </a:p>
        </p:txBody>
      </p:sp>
      <p:sp>
        <p:nvSpPr>
          <p:cNvPr id="17" name="Rectangle 17"/>
          <p:cNvSpPr>
            <a:spLocks noGrp="1"/>
          </p:cNvSpPr>
          <p:nvPr>
            <p:ph type="sldNum" sz="quarter" idx="24"/>
          </p:nvPr>
        </p:nvSpPr>
        <p:spPr/>
        <p:txBody>
          <a:bodyPr/>
          <a:lstStyle>
            <a:extLst/>
          </a:lstStyle>
          <a:p>
            <a:pPr algn="r"/>
            <a:fld id="{256D3EEF-DE4E-429D-8EC4-DDC531AFF587}" type="slidenum">
              <a:rPr kumimoji="0" lang="fr-FR" sz="1000"/>
              <a:pPr algn="r"/>
              <a:t>‹N°›</a:t>
            </a:fld>
            <a:endParaRPr kumimoji="0" lang="fr-FR"/>
          </a:p>
        </p:txBody>
      </p:sp>
      <p:sp>
        <p:nvSpPr>
          <p:cNvPr id="18" name="Rectangle 18"/>
          <p:cNvSpPr>
            <a:spLocks noGrp="1"/>
          </p:cNvSpPr>
          <p:nvPr>
            <p:ph type="ftr" sz="quarter" idx="25"/>
          </p:nvPr>
        </p:nvSpPr>
        <p:spPr/>
        <p:txBody>
          <a:bodyPr/>
          <a:lstStyle>
            <a:extLst/>
          </a:lstStyle>
          <a:p>
            <a:endParaRPr kumimoji="0"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oses : 3 Gauche, 2 Droite">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2" name="Rectangle 11"/>
          <p:cNvSpPr>
            <a:spLocks noGrp="1"/>
          </p:cNvSpPr>
          <p:nvPr>
            <p:ph sz="quarter" idx="16"/>
          </p:nvPr>
        </p:nvSpPr>
        <p:spPr>
          <a:xfrm>
            <a:off x="307848"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18"/>
          </p:nvPr>
        </p:nvSpPr>
        <p:spPr>
          <a:xfrm>
            <a:off x="304800"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8" name="Rectangle 11"/>
          <p:cNvSpPr>
            <a:spLocks noGrp="1"/>
          </p:cNvSpPr>
          <p:nvPr>
            <p:ph sz="quarter" idx="20"/>
          </p:nvPr>
        </p:nvSpPr>
        <p:spPr>
          <a:xfrm>
            <a:off x="307848"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3" name="Rectangle 11"/>
          <p:cNvSpPr>
            <a:spLocks noGrp="1"/>
          </p:cNvSpPr>
          <p:nvPr>
            <p:ph sz="quarter" idx="22"/>
          </p:nvPr>
        </p:nvSpPr>
        <p:spPr>
          <a:xfrm>
            <a:off x="44196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6" name="Rectangle 11"/>
          <p:cNvSpPr>
            <a:spLocks noGrp="1"/>
          </p:cNvSpPr>
          <p:nvPr>
            <p:ph sz="quarter" idx="24"/>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17"/>
          <p:cNvSpPr>
            <a:spLocks noGrp="1"/>
          </p:cNvSpPr>
          <p:nvPr>
            <p:ph type="dt" sz="half" idx="25"/>
          </p:nvPr>
        </p:nvSpPr>
        <p:spPr/>
        <p:txBody>
          <a:bodyPr/>
          <a:lstStyle>
            <a:extLst/>
          </a:lstStyle>
          <a:p>
            <a:pPr algn="r"/>
            <a:r>
              <a:rPr lang="fr-FR" smtClean="0"/>
              <a:t>28/06/2006</a:t>
            </a:r>
            <a:endParaRPr kumimoji="0" lang="fr-FR"/>
          </a:p>
        </p:txBody>
      </p:sp>
      <p:sp>
        <p:nvSpPr>
          <p:cNvPr id="18" name="Rectangle 18"/>
          <p:cNvSpPr>
            <a:spLocks noGrp="1"/>
          </p:cNvSpPr>
          <p:nvPr>
            <p:ph type="sldNum" sz="quarter" idx="26"/>
          </p:nvPr>
        </p:nvSpPr>
        <p:spPr/>
        <p:txBody>
          <a:bodyPr/>
          <a:lstStyle>
            <a:extLst/>
          </a:lstStyle>
          <a:p>
            <a:pPr algn="r"/>
            <a:fld id="{256D3EEF-DE4E-429D-8EC4-DDC531AFF587}" type="slidenum">
              <a:rPr kumimoji="0" lang="fr-FR" sz="1000"/>
              <a:pPr algn="r"/>
              <a:t>‹N°›</a:t>
            </a:fld>
            <a:endParaRPr kumimoji="0" lang="fr-FR"/>
          </a:p>
        </p:txBody>
      </p:sp>
      <p:sp>
        <p:nvSpPr>
          <p:cNvPr id="23" name="Rectangle 23"/>
          <p:cNvSpPr>
            <a:spLocks noGrp="1"/>
          </p:cNvSpPr>
          <p:nvPr>
            <p:ph type="ftr" sz="quarter" idx="27"/>
          </p:nvPr>
        </p:nvSpPr>
        <p:spPr/>
        <p:txBody>
          <a:bodyPr/>
          <a:lstStyle>
            <a:extLst/>
          </a:lstStyle>
          <a:p>
            <a:endParaRPr kumimoji="0"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erre tombale">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kumimoji="0" lang="fr-FR"/>
              <a:t>Logo</a:t>
            </a:r>
            <a:r>
              <a:rPr kumimoji="0" lang="fr-FR" baseline="0"/>
              <a:t> de la société</a:t>
            </a:r>
            <a:endParaRPr kumimoji="0" lang="fr-FR"/>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kumimoji="0" lang="fr-FR"/>
              <a:t>Logo</a:t>
            </a:r>
            <a:r>
              <a:rPr kumimoji="0" lang="fr-FR" baseline="0"/>
              <a:t> de la société</a:t>
            </a:r>
            <a:endParaRPr kumimoji="0" lang="fr-FR"/>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kumimoji="0" lang="fr-FR"/>
              <a:t>Logo</a:t>
            </a:r>
            <a:r>
              <a:rPr kumimoji="0" lang="fr-FR" baseline="0"/>
              <a:t> de la société</a:t>
            </a:r>
            <a:endParaRPr kumimoji="0" lang="fr-FR"/>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kumimoji="0" lang="fr-FR"/>
              <a:t>Logo</a:t>
            </a:r>
            <a:r>
              <a:rPr kumimoji="0" lang="fr-FR" baseline="0"/>
              <a:t> de la société</a:t>
            </a:r>
            <a:endParaRPr kumimoji="0" lang="fr-FR"/>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kumimoji="0" lang="fr-FR"/>
              <a:t>Logo</a:t>
            </a:r>
            <a:r>
              <a:rPr kumimoji="0" lang="fr-FR" baseline="0"/>
              <a:t> de la société</a:t>
            </a:r>
            <a:endParaRPr kumimoji="0" lang="fr-FR"/>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kumimoji="0" lang="fr-FR"/>
              <a:t>Logo</a:t>
            </a:r>
            <a:r>
              <a:rPr kumimoji="0" lang="fr-FR" baseline="0"/>
              <a:t> de la société</a:t>
            </a:r>
            <a:endParaRPr kumimoji="0" lang="fr-FR"/>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lang="fr-FR" sz="1200"/>
            </a:lvl1pPr>
            <a:extLst/>
          </a:lstStyle>
          <a:p>
            <a:pPr lvl="0" eaLnBrk="1" latinLnBrk="0" hangingPunct="1"/>
            <a:r>
              <a:rPr lang="fr-FR" smtClean="0"/>
              <a:t>Cliquez pour modifier les styles du texte du masque</a:t>
            </a:r>
          </a:p>
        </p:txBody>
      </p:sp>
      <p:sp>
        <p:nvSpPr>
          <p:cNvPr id="42" name="Rectangle 42"/>
          <p:cNvSpPr>
            <a:spLocks noGrp="1"/>
          </p:cNvSpPr>
          <p:nvPr>
            <p:ph type="dt" sz="half" idx="47"/>
          </p:nvPr>
        </p:nvSpPr>
        <p:spPr/>
        <p:txBody>
          <a:bodyPr/>
          <a:lstStyle>
            <a:extLst/>
          </a:lstStyle>
          <a:p>
            <a:pPr algn="r"/>
            <a:r>
              <a:rPr lang="fr-FR" smtClean="0"/>
              <a:t>28/06/2006</a:t>
            </a:r>
            <a:endParaRPr kumimoji="0" lang="fr-FR"/>
          </a:p>
        </p:txBody>
      </p:sp>
      <p:sp>
        <p:nvSpPr>
          <p:cNvPr id="43" name="Rectangle 43"/>
          <p:cNvSpPr>
            <a:spLocks noGrp="1"/>
          </p:cNvSpPr>
          <p:nvPr>
            <p:ph type="sldNum" sz="quarter" idx="48"/>
          </p:nvPr>
        </p:nvSpPr>
        <p:spPr/>
        <p:txBody>
          <a:bodyPr/>
          <a:lstStyle>
            <a:extLst/>
          </a:lstStyle>
          <a:p>
            <a:pPr algn="r"/>
            <a:fld id="{256D3EEF-DE4E-429D-8EC4-DDC531AFF587}" type="slidenum">
              <a:rPr kumimoji="0" lang="fr-FR" sz="1000"/>
              <a:pPr algn="r"/>
              <a:t>‹N°›</a:t>
            </a:fld>
            <a:endParaRPr kumimoji="0" lang="fr-FR"/>
          </a:p>
        </p:txBody>
      </p:sp>
      <p:sp>
        <p:nvSpPr>
          <p:cNvPr id="45" name="Rectangle 45"/>
          <p:cNvSpPr>
            <a:spLocks noGrp="1"/>
          </p:cNvSpPr>
          <p:nvPr>
            <p:ph type="ftr" sz="quarter" idx="49"/>
          </p:nvPr>
        </p:nvSpPr>
        <p:spPr/>
        <p:txBody>
          <a:bodyPr/>
          <a:lstStyle>
            <a:extLst/>
          </a:lstStyle>
          <a:p>
            <a:endParaRPr kumimoji="0"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r>
              <a:rPr lang="fr-FR" smtClean="0"/>
              <a:t>28/06/2006</a:t>
            </a:r>
            <a:endParaRPr lang="fr-FR"/>
          </a:p>
        </p:txBody>
      </p:sp>
      <p:sp>
        <p:nvSpPr>
          <p:cNvPr id="5" name="Espace réservé du pied de page 4"/>
          <p:cNvSpPr>
            <a:spLocks noGrp="1"/>
          </p:cNvSpPr>
          <p:nvPr>
            <p:ph type="ftr" sz="quarter" idx="11"/>
          </p:nvPr>
        </p:nvSpPr>
        <p:spPr>
          <a:xfrm>
            <a:off x="3275856" y="6407944"/>
            <a:ext cx="3454897" cy="365125"/>
          </a:xfrm>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7463123F-1342-484D-B879-782829606153}"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28/06/2006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28/06/2006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a:t>Cliquez pour ajouter un élément à l'ordre du jour</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a:t>Cliquez pour ajouter un élément à l'ordre du jour</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a:t>Cliquez pour ajouter un élément à l'ordre du jour</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lang="fr-FR" sz="1100"/>
            </a:lvl1pPr>
            <a:extLst/>
          </a:lstStyle>
          <a:p>
            <a:pPr lvl="0"/>
            <a:r>
              <a:rPr kumimoji="0" lang="fr-FR"/>
              <a:t>Cliquez pour ajouter un élément à l'ordre du jour</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32" name="Rectangle 32"/>
          <p:cNvSpPr>
            <a:spLocks noGrp="1"/>
          </p:cNvSpPr>
          <p:nvPr>
            <p:ph type="dt" sz="half" idx="39"/>
          </p:nvPr>
        </p:nvSpPr>
        <p:spPr/>
        <p:txBody>
          <a:bodyPr/>
          <a:lstStyle>
            <a:lvl1pPr eaLnBrk="1" latinLnBrk="0" hangingPunct="1">
              <a:defRPr kumimoji="0" lang="fr-FR" sz="1100"/>
            </a:lvl1pPr>
            <a:extLst/>
          </a:lstStyle>
          <a:p>
            <a:pPr algn="r"/>
            <a:r>
              <a:rPr kumimoji="0" lang="fr-FR" sz="1100" smtClean="0"/>
              <a:t>28/06/2006</a:t>
            </a:r>
            <a:endParaRPr kumimoji="0" lang="fr-FR" sz="1100"/>
          </a:p>
        </p:txBody>
      </p:sp>
      <p:sp>
        <p:nvSpPr>
          <p:cNvPr id="33" name="Rectangle 33"/>
          <p:cNvSpPr>
            <a:spLocks noGrp="1"/>
          </p:cNvSpPr>
          <p:nvPr>
            <p:ph type="sldNum" sz="quarter" idx="40"/>
          </p:nvPr>
        </p:nvSpPr>
        <p:spPr/>
        <p:txBody>
          <a:bodyPr/>
          <a:lstStyle>
            <a:extLst/>
          </a:lstStyle>
          <a:p>
            <a:pPr algn="r"/>
            <a:fld id="{256D3EEF-DE4E-429D-8EC4-DDC531AFF587}" type="slidenum">
              <a:rPr kumimoji="0" lang="fr-FR" sz="1000"/>
              <a:pPr algn="r"/>
              <a:t>‹N°›</a:t>
            </a:fld>
            <a:endParaRPr kumimoji="0" lang="fr-FR"/>
          </a:p>
        </p:txBody>
      </p:sp>
      <p:sp>
        <p:nvSpPr>
          <p:cNvPr id="34" name="Rectangle 34"/>
          <p:cNvSpPr>
            <a:spLocks noGrp="1"/>
          </p:cNvSpPr>
          <p:nvPr>
            <p:ph type="ftr" sz="quarter" idx="41"/>
          </p:nvPr>
        </p:nvSpPr>
        <p:spPr/>
        <p:txBody>
          <a:bodyPr/>
          <a:lstStyle>
            <a:extLst/>
          </a:lstStyle>
          <a:p>
            <a:endParaRPr kumimoji="0"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28/06/2006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28/06/2006</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28/06/2006</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28/06/2006</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28/06/2006</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28/06/2006</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28/06/2006</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28/06/2006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28/06/2006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4D6B75-2E64-45D1-A127-7E29F84A3C7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sp>
        <p:nvSpPr>
          <p:cNvPr id="9" name="Rectangle 8"/>
          <p:cNvSpPr/>
          <p:nvPr userDrawn="1"/>
        </p:nvSpPr>
        <p:spPr>
          <a:xfrm>
            <a:off x="0" y="3933056"/>
            <a:ext cx="9144000" cy="825624"/>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lang="fr-FR" sz="2000" b="0" cap="all" spc="150" baseline="0">
                <a:solidFill>
                  <a:schemeClr val="bg1"/>
                </a:solidFill>
              </a:defRPr>
            </a:lvl1pPr>
            <a:extLst/>
          </a:lstStyle>
          <a:p>
            <a:r>
              <a:rPr kumimoji="0" lang="fr-FR" dirty="0" smtClean="0"/>
              <a:t>Cliquez pour modifier le style du titre</a:t>
            </a:r>
            <a:endParaRPr kumimoji="0" lang="fr-FR"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lang="fr-FR">
                <a:solidFill>
                  <a:srgbClr val="A0A0A0"/>
                </a:solidFill>
              </a:defRPr>
            </a:lvl1pPr>
            <a:extLst/>
          </a:lstStyle>
          <a:p>
            <a:r>
              <a:rPr lang="fr-FR" smtClean="0"/>
              <a:t>28/06/2006</a:t>
            </a:r>
            <a:endParaRPr kumimoji="0" lang="fr-FR"/>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lang="fr-FR">
                <a:solidFill>
                  <a:schemeClr val="bg1"/>
                </a:solidFill>
              </a:defRPr>
            </a:lvl1pPr>
            <a:extLst/>
          </a:lstStyle>
          <a:p>
            <a:endParaRPr kumimoji="0" lang="fr-FR">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kumimoji="0" lang="fr-FR" sz="1000"/>
              <a:pPr algn="r"/>
              <a:t>‹N°›</a:t>
            </a:fld>
            <a:endParaRPr kumimoji="0" lang="fr-FR"/>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pic>
        <p:nvPicPr>
          <p:cNvPr id="12" name="Image 11" descr="Logo vainqueur.jpg"/>
          <p:cNvPicPr>
            <a:picLocks noChangeAspect="1"/>
          </p:cNvPicPr>
          <p:nvPr userDrawn="1"/>
        </p:nvPicPr>
        <p:blipFill>
          <a:blip r:embed="rId2" cstate="print"/>
          <a:stretch>
            <a:fillRect/>
          </a:stretch>
        </p:blipFill>
        <p:spPr>
          <a:xfrm>
            <a:off x="7668344" y="6021288"/>
            <a:ext cx="1323429" cy="6745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7" name="Rectangle 7"/>
          <p:cNvSpPr>
            <a:spLocks noGrp="1"/>
          </p:cNvSpPr>
          <p:nvPr>
            <p:ph type="dt" sz="half" idx="14"/>
          </p:nvPr>
        </p:nvSpPr>
        <p:spPr/>
        <p:txBody>
          <a:bodyPr/>
          <a:lstStyle>
            <a:extLst/>
          </a:lstStyle>
          <a:p>
            <a:pPr algn="r"/>
            <a:r>
              <a:rPr lang="fr-FR" smtClean="0"/>
              <a:t>28/06/2006</a:t>
            </a:r>
            <a:endParaRPr kumimoji="0" lang="fr-FR"/>
          </a:p>
        </p:txBody>
      </p:sp>
      <p:sp>
        <p:nvSpPr>
          <p:cNvPr id="8" name="Rectangle 8"/>
          <p:cNvSpPr>
            <a:spLocks noGrp="1"/>
          </p:cNvSpPr>
          <p:nvPr>
            <p:ph type="sldNum" sz="quarter" idx="15"/>
          </p:nvPr>
        </p:nvSpPr>
        <p:spPr/>
        <p:txBody>
          <a:bodyPr/>
          <a:lstStyle>
            <a:extLst/>
          </a:lstStyle>
          <a:p>
            <a:pPr algn="r"/>
            <a:fld id="{256D3EEF-DE4E-429D-8EC4-DDC531AFF587}" type="slidenum">
              <a:rPr kumimoji="0" lang="fr-FR" sz="1000"/>
              <a:pPr algn="r"/>
              <a:t>‹N°›</a:t>
            </a:fld>
            <a:endParaRPr kumimoji="0" lang="fr-FR"/>
          </a:p>
        </p:txBody>
      </p:sp>
      <p:sp>
        <p:nvSpPr>
          <p:cNvPr id="9" name="Rectangle 9"/>
          <p:cNvSpPr>
            <a:spLocks noGrp="1"/>
          </p:cNvSpPr>
          <p:nvPr>
            <p:ph type="ftr" sz="quarter" idx="16"/>
          </p:nvPr>
        </p:nvSpPr>
        <p:spPr/>
        <p:txBody>
          <a:bodyPr/>
          <a:lstStyle>
            <a:extLst/>
          </a:lstStyle>
          <a:p>
            <a:endParaRPr kumimoji="0"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6" name="Rectangle 6"/>
          <p:cNvSpPr>
            <a:spLocks noGrp="1"/>
          </p:cNvSpPr>
          <p:nvPr>
            <p:ph type="dt" sz="half" idx="10"/>
          </p:nvPr>
        </p:nvSpPr>
        <p:spPr/>
        <p:txBody>
          <a:bodyPr/>
          <a:lstStyle>
            <a:extLst/>
          </a:lstStyle>
          <a:p>
            <a:pPr algn="r"/>
            <a:r>
              <a:rPr lang="fr-FR" smtClean="0"/>
              <a:t>28/06/2006</a:t>
            </a:r>
            <a:endParaRPr kumimoji="0" lang="fr-FR"/>
          </a:p>
        </p:txBody>
      </p:sp>
      <p:sp>
        <p:nvSpPr>
          <p:cNvPr id="8" name="Rectangle 8"/>
          <p:cNvSpPr>
            <a:spLocks noGrp="1"/>
          </p:cNvSpPr>
          <p:nvPr>
            <p:ph type="sldNum" sz="quarter" idx="11"/>
          </p:nvPr>
        </p:nvSpPr>
        <p:spPr/>
        <p:txBody>
          <a:bodyPr/>
          <a:lstStyle>
            <a:extLst/>
          </a:lstStyle>
          <a:p>
            <a:pPr algn="r"/>
            <a:fld id="{256D3EEF-DE4E-429D-8EC4-DDC531AFF587}" type="slidenum">
              <a:rPr kumimoji="0" lang="fr-FR" sz="1000"/>
              <a:pPr algn="r"/>
              <a:t>‹N°›</a:t>
            </a:fld>
            <a:endParaRPr kumimoji="0" lang="fr-FR"/>
          </a:p>
        </p:txBody>
      </p:sp>
      <p:sp>
        <p:nvSpPr>
          <p:cNvPr id="9" name="Rectangle 9"/>
          <p:cNvSpPr>
            <a:spLocks noGrp="1"/>
          </p:cNvSpPr>
          <p:nvPr>
            <p:ph type="ftr" sz="quarter" idx="12"/>
          </p:nvPr>
        </p:nvSpPr>
        <p:spPr/>
        <p:txBody>
          <a:bodyPr/>
          <a:lstStyle>
            <a:extLst/>
          </a:lstStyle>
          <a:p>
            <a:endParaRPr kumimoji="0"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pos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1" name="Rectangle 11"/>
          <p:cNvSpPr>
            <a:spLocks noGrp="1"/>
          </p:cNvSpPr>
          <p:nvPr>
            <p:ph sz="quarter" idx="15"/>
          </p:nvPr>
        </p:nvSpPr>
        <p:spPr>
          <a:xfrm>
            <a:off x="304800" y="609600"/>
            <a:ext cx="80772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9" name="Rectangle 9"/>
          <p:cNvSpPr>
            <a:spLocks noGrp="1"/>
          </p:cNvSpPr>
          <p:nvPr>
            <p:ph type="dt" sz="half" idx="16"/>
          </p:nvPr>
        </p:nvSpPr>
        <p:spPr/>
        <p:txBody>
          <a:bodyPr/>
          <a:lstStyle>
            <a:extLst/>
          </a:lstStyle>
          <a:p>
            <a:pPr algn="r"/>
            <a:r>
              <a:rPr lang="fr-FR" smtClean="0"/>
              <a:t>28/06/2006</a:t>
            </a:r>
            <a:endParaRPr kumimoji="0" lang="fr-FR"/>
          </a:p>
        </p:txBody>
      </p:sp>
      <p:sp>
        <p:nvSpPr>
          <p:cNvPr id="10" name="Rectangle 10"/>
          <p:cNvSpPr>
            <a:spLocks noGrp="1"/>
          </p:cNvSpPr>
          <p:nvPr>
            <p:ph type="sldNum" sz="quarter" idx="17"/>
          </p:nvPr>
        </p:nvSpPr>
        <p:spPr/>
        <p:txBody>
          <a:bodyPr/>
          <a:lstStyle>
            <a:extLst/>
          </a:lstStyle>
          <a:p>
            <a:pPr algn="r"/>
            <a:fld id="{256D3EEF-DE4E-429D-8EC4-DDC531AFF587}" type="slidenum">
              <a:rPr kumimoji="0" lang="fr-FR" sz="1000"/>
              <a:pPr algn="r"/>
              <a:t>‹N°›</a:t>
            </a:fld>
            <a:endParaRPr kumimoji="0" lang="fr-FR"/>
          </a:p>
        </p:txBody>
      </p:sp>
      <p:sp>
        <p:nvSpPr>
          <p:cNvPr id="12" name="Rectangle 12"/>
          <p:cNvSpPr>
            <a:spLocks noGrp="1"/>
          </p:cNvSpPr>
          <p:nvPr>
            <p:ph type="ftr" sz="quarter" idx="18"/>
          </p:nvPr>
        </p:nvSpPr>
        <p:spPr/>
        <p:txBody>
          <a:bodyPr/>
          <a:lstStyle>
            <a:extLst/>
          </a:lstStyle>
          <a:p>
            <a:endParaRPr kumimoji="0"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oses">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9" name="Rectangle 11"/>
          <p:cNvSpPr>
            <a:spLocks noGrp="1"/>
          </p:cNvSpPr>
          <p:nvPr>
            <p:ph sz="quarter" idx="15"/>
          </p:nvPr>
        </p:nvSpPr>
        <p:spPr>
          <a:xfrm>
            <a:off x="304800"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17"/>
          </p:nvPr>
        </p:nvSpPr>
        <p:spPr>
          <a:xfrm>
            <a:off x="4416552"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Rectangle 13"/>
          <p:cNvSpPr>
            <a:spLocks noGrp="1"/>
          </p:cNvSpPr>
          <p:nvPr>
            <p:ph type="dt" sz="half" idx="18"/>
          </p:nvPr>
        </p:nvSpPr>
        <p:spPr/>
        <p:txBody>
          <a:bodyPr/>
          <a:lstStyle>
            <a:extLst/>
          </a:lstStyle>
          <a:p>
            <a:pPr algn="r"/>
            <a:r>
              <a:rPr lang="fr-FR" smtClean="0"/>
              <a:t>28/06/2006</a:t>
            </a:r>
            <a:endParaRPr kumimoji="0" lang="fr-FR"/>
          </a:p>
        </p:txBody>
      </p:sp>
      <p:sp>
        <p:nvSpPr>
          <p:cNvPr id="16" name="Rectangle 16"/>
          <p:cNvSpPr>
            <a:spLocks noGrp="1"/>
          </p:cNvSpPr>
          <p:nvPr>
            <p:ph type="sldNum" sz="quarter" idx="19"/>
          </p:nvPr>
        </p:nvSpPr>
        <p:spPr/>
        <p:txBody>
          <a:bodyPr/>
          <a:lstStyle>
            <a:extLst/>
          </a:lstStyle>
          <a:p>
            <a:pPr algn="r"/>
            <a:fld id="{256D3EEF-DE4E-429D-8EC4-DDC531AFF587}" type="slidenum">
              <a:rPr kumimoji="0" lang="fr-FR" sz="1000"/>
              <a:pPr algn="r"/>
              <a:t>‹N°›</a:t>
            </a:fld>
            <a:endParaRPr kumimoji="0" lang="fr-FR"/>
          </a:p>
        </p:txBody>
      </p:sp>
      <p:sp>
        <p:nvSpPr>
          <p:cNvPr id="17" name="Rectangle 17"/>
          <p:cNvSpPr>
            <a:spLocks noGrp="1"/>
          </p:cNvSpPr>
          <p:nvPr>
            <p:ph type="ftr" sz="quarter" idx="20"/>
          </p:nvPr>
        </p:nvSpPr>
        <p:spPr/>
        <p:txBody>
          <a:bodyPr/>
          <a:lstStyle>
            <a:extLst/>
          </a:lstStyle>
          <a:p>
            <a:endParaRPr kumimoji="0"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oses : 2 Gauche, 1 Droite">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8" name="Rectangle 11"/>
          <p:cNvSpPr>
            <a:spLocks noGrp="1"/>
          </p:cNvSpPr>
          <p:nvPr>
            <p:ph sz="quarter" idx="15"/>
          </p:nvPr>
        </p:nvSpPr>
        <p:spPr>
          <a:xfrm>
            <a:off x="3048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1" name="Rectangle 11"/>
          <p:cNvSpPr>
            <a:spLocks noGrp="1"/>
          </p:cNvSpPr>
          <p:nvPr>
            <p:ph sz="quarter" idx="19"/>
          </p:nvPr>
        </p:nvSpPr>
        <p:spPr>
          <a:xfrm>
            <a:off x="4416552"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Rectangle 13"/>
          <p:cNvSpPr>
            <a:spLocks noGrp="1"/>
          </p:cNvSpPr>
          <p:nvPr>
            <p:ph type="dt" sz="half" idx="20"/>
          </p:nvPr>
        </p:nvSpPr>
        <p:spPr/>
        <p:txBody>
          <a:bodyPr/>
          <a:lstStyle>
            <a:extLst/>
          </a:lstStyle>
          <a:p>
            <a:pPr algn="r"/>
            <a:r>
              <a:rPr lang="fr-FR" smtClean="0"/>
              <a:t>28/06/2006</a:t>
            </a:r>
            <a:endParaRPr kumimoji="0" lang="fr-FR"/>
          </a:p>
        </p:txBody>
      </p:sp>
      <p:sp>
        <p:nvSpPr>
          <p:cNvPr id="19" name="Rectangle 19"/>
          <p:cNvSpPr>
            <a:spLocks noGrp="1"/>
          </p:cNvSpPr>
          <p:nvPr>
            <p:ph type="sldNum" sz="quarter" idx="21"/>
          </p:nvPr>
        </p:nvSpPr>
        <p:spPr/>
        <p:txBody>
          <a:bodyPr/>
          <a:lstStyle>
            <a:extLst/>
          </a:lstStyle>
          <a:p>
            <a:pPr algn="r"/>
            <a:fld id="{256D3EEF-DE4E-429D-8EC4-DDC531AFF587}" type="slidenum">
              <a:rPr kumimoji="0" lang="fr-FR" sz="1000"/>
              <a:pPr algn="r"/>
              <a:t>‹N°›</a:t>
            </a:fld>
            <a:endParaRPr kumimoji="0" lang="fr-FR"/>
          </a:p>
        </p:txBody>
      </p:sp>
      <p:sp>
        <p:nvSpPr>
          <p:cNvPr id="22" name="Rectangle 22"/>
          <p:cNvSpPr>
            <a:spLocks noGrp="1"/>
          </p:cNvSpPr>
          <p:nvPr>
            <p:ph type="ftr" sz="quarter" idx="22"/>
          </p:nvPr>
        </p:nvSpPr>
        <p:spPr/>
        <p:txBody>
          <a:bodyPr/>
          <a:lstStyle>
            <a:extLst/>
          </a:lstStyle>
          <a:p>
            <a:endParaRPr kumimoji="0"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ses : 1 Gauche, 2 Droite">
    <p:spTree>
      <p:nvGrpSpPr>
        <p:cNvPr id="1" name=""/>
        <p:cNvGrpSpPr/>
        <p:nvPr/>
      </p:nvGrpSpPr>
      <p:grpSpPr>
        <a:xfrm>
          <a:off x="0" y="0"/>
          <a:ext cx="0" cy="0"/>
          <a:chOff x="0" y="0"/>
          <a:chExt cx="0" cy="0"/>
        </a:xfrm>
      </p:grpSpPr>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4" name="Rectangle 11"/>
          <p:cNvSpPr>
            <a:spLocks noGrp="1"/>
          </p:cNvSpPr>
          <p:nvPr>
            <p:ph sz="quarter" idx="15"/>
          </p:nvPr>
        </p:nvSpPr>
        <p:spPr>
          <a:xfrm>
            <a:off x="304800"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7"/>
          </p:nvPr>
        </p:nvSpPr>
        <p:spPr>
          <a:xfrm>
            <a:off x="44196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9"/>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Espace réservé de la date 14"/>
          <p:cNvSpPr>
            <a:spLocks noGrp="1"/>
          </p:cNvSpPr>
          <p:nvPr>
            <p:ph type="dt" sz="half" idx="20"/>
          </p:nvPr>
        </p:nvSpPr>
        <p:spPr/>
        <p:txBody>
          <a:bodyPr/>
          <a:lstStyle/>
          <a:p>
            <a:pPr algn="r"/>
            <a:r>
              <a:rPr lang="fr-FR" smtClean="0"/>
              <a:t>28/06/2006</a:t>
            </a:r>
            <a:endParaRPr kumimoji="0" lang="fr-FR" sz="1000">
              <a:solidFill>
                <a:schemeClr val="tx1">
                  <a:tint val="65000"/>
                </a:schemeClr>
              </a:solidFill>
            </a:endParaRPr>
          </a:p>
        </p:txBody>
      </p:sp>
      <p:sp>
        <p:nvSpPr>
          <p:cNvPr id="18" name="Espace réservé du numéro de diapositive 17"/>
          <p:cNvSpPr>
            <a:spLocks noGrp="1"/>
          </p:cNvSpPr>
          <p:nvPr>
            <p:ph type="sldNum" sz="quarter" idx="21"/>
          </p:nvPr>
        </p:nvSpPr>
        <p:spPr/>
        <p:txBody>
          <a:bodyPr/>
          <a:lstStyle/>
          <a:p>
            <a:pPr algn="r"/>
            <a:fld id="{256D3EEF-DE4E-429D-8EC4-DDC531AFF587}" type="slidenum">
              <a:rPr kumimoji="0" lang="fr-FR" sz="1000" smtClean="0"/>
              <a:pPr algn="r"/>
              <a:t>‹N°›</a:t>
            </a:fld>
            <a:endParaRPr kumimoji="0" lang="fr-FR" sz="1000"/>
          </a:p>
        </p:txBody>
      </p:sp>
      <p:sp>
        <p:nvSpPr>
          <p:cNvPr id="24" name="Espace réservé du pied de page 23"/>
          <p:cNvSpPr>
            <a:spLocks noGrp="1"/>
          </p:cNvSpPr>
          <p:nvPr>
            <p:ph type="ftr" sz="quarter" idx="22"/>
          </p:nvPr>
        </p:nvSpPr>
        <p:spPr/>
        <p:txBody>
          <a:bodyPr/>
          <a:lstStyle/>
          <a:p>
            <a:endParaRPr kumimoji="0" lang="fr-FR" sz="1000" dirty="0">
              <a:solidFill>
                <a:sysClr val="windowText" lastClr="000000"/>
              </a:solidFill>
            </a:endParaRPr>
          </a:p>
        </p:txBody>
      </p:sp>
      <p:sp>
        <p:nvSpPr>
          <p:cNvPr id="26" name="Titre 25"/>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6"/>
          <p:cNvSpPr>
            <a:spLocks noGrp="1"/>
          </p:cNvSpPr>
          <p:nvPr>
            <p:ph type="sldNum" sz="quarter" idx="4"/>
          </p:nvPr>
        </p:nvSpPr>
        <p:spPr>
          <a:xfrm>
            <a:off x="5436096" y="6381328"/>
            <a:ext cx="990600" cy="304800"/>
          </a:xfrm>
          <a:prstGeom prst="rect">
            <a:avLst/>
          </a:prstGeom>
        </p:spPr>
        <p:txBody>
          <a:bodyPr vert="horz" anchor="ctr"/>
          <a:lstStyle>
            <a:lvl1pPr algn="r" eaLnBrk="1" latinLnBrk="0" hangingPunct="1">
              <a:defRPr kumimoji="0" lang="fr-FR" sz="1000"/>
            </a:lvl1pPr>
            <a:extLst/>
          </a:lstStyle>
          <a:p>
            <a:pPr algn="r"/>
            <a:fld id="{256D3EEF-DE4E-429D-8EC4-DDC531AFF587}" type="slidenum">
              <a:rPr kumimoji="0" lang="fr-FR" sz="1000"/>
              <a:pPr algn="r"/>
              <a:t>‹N°›</a:t>
            </a:fld>
            <a:endParaRPr kumimoji="0" lang="fr-FR" sz="1000"/>
          </a:p>
        </p:txBody>
      </p:sp>
      <p:sp>
        <p:nvSpPr>
          <p:cNvPr id="12" name="Rectangle 12"/>
          <p:cNvSpPr>
            <a:spLocks noGrp="1"/>
          </p:cNvSpPr>
          <p:nvPr>
            <p:ph type="ftr" sz="quarter" idx="3"/>
          </p:nvPr>
        </p:nvSpPr>
        <p:spPr>
          <a:xfrm>
            <a:off x="1475656" y="6381328"/>
            <a:ext cx="3733800" cy="304800"/>
          </a:xfrm>
          <a:prstGeom prst="rect">
            <a:avLst/>
          </a:prstGeom>
        </p:spPr>
        <p:txBody>
          <a:bodyPr vert="horz" anchor="ctr"/>
          <a:lstStyle>
            <a:lvl1pPr algn="ctr" eaLnBrk="1" latinLnBrk="0" hangingPunct="1">
              <a:defRPr kumimoji="0" lang="fr-FR" sz="1000">
                <a:solidFill>
                  <a:sysClr val="windowText" lastClr="000000"/>
                </a:solidFill>
              </a:defRPr>
            </a:lvl1pPr>
            <a:extLst/>
          </a:lstStyle>
          <a:p>
            <a:endParaRPr kumimoji="0" lang="fr-FR" sz="1000" dirty="0">
              <a:solidFill>
                <a:sysClr val="windowText" lastClr="000000"/>
              </a:solidFill>
            </a:endParaRPr>
          </a:p>
        </p:txBody>
      </p:sp>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pPr eaLnBrk="1" latinLnBrk="0" hangingPunct="1"/>
            <a:r>
              <a:rPr kumimoji="0" lang="fr-FR" smtClean="0"/>
              <a:t>Cliquez pour modifier le style du titre</a:t>
            </a:r>
            <a:endParaRPr kumimoji="0" lang="en-US" smtClean="0"/>
          </a:p>
        </p:txBody>
      </p:sp>
      <p:sp>
        <p:nvSpPr>
          <p:cNvPr id="3" name="Rectangle 3"/>
          <p:cNvSpPr>
            <a:spLocks noGrp="1"/>
          </p:cNvSpPr>
          <p:nvPr>
            <p:ph type="body" idx="1"/>
          </p:nvPr>
        </p:nvSpPr>
        <p:spPr>
          <a:xfrm>
            <a:off x="304800" y="381000"/>
            <a:ext cx="8077200" cy="5712296"/>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lang="fr-FR" sz="1000">
                <a:solidFill>
                  <a:schemeClr val="tx1">
                    <a:tint val="65000"/>
                  </a:schemeClr>
                </a:solidFill>
              </a:defRPr>
            </a:lvl1pPr>
            <a:extLst/>
          </a:lstStyle>
          <a:p>
            <a:pPr algn="r"/>
            <a:r>
              <a:rPr lang="fr-FR" smtClean="0"/>
              <a:t>28/06/2006</a:t>
            </a:r>
            <a:endParaRPr kumimoji="0" lang="fr-FR" sz="1000">
              <a:solidFill>
                <a:schemeClr val="tx1">
                  <a:tint val="65000"/>
                </a:schemeClr>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a:p>
        </p:txBody>
      </p:sp>
      <p:pic>
        <p:nvPicPr>
          <p:cNvPr id="13" name="Image 12" descr="Logo vainqueur.jpg"/>
          <p:cNvPicPr>
            <a:picLocks noChangeAspect="1"/>
          </p:cNvPicPr>
          <p:nvPr/>
        </p:nvPicPr>
        <p:blipFill>
          <a:blip r:embed="rId19" cstate="print"/>
          <a:stretch>
            <a:fillRect/>
          </a:stretch>
        </p:blipFill>
        <p:spPr>
          <a:xfrm>
            <a:off x="6992987" y="6021288"/>
            <a:ext cx="1323429" cy="6745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 id="2147483665" r:id="rId17"/>
  </p:sldLayoutIdLst>
  <p:hf hdr="0" ftr="0" dt="0"/>
  <p:txStyles>
    <p:titleStyle>
      <a:lvl1pPr algn="l" rtl="0" eaLnBrk="1" latinLnBrk="0" hangingPunct="1">
        <a:spcBef>
          <a:spcPct val="0"/>
        </a:spcBef>
        <a:buNone/>
        <a:defRPr kumimoji="0" lang="fr-F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lang="fr-FR" sz="1100">
          <a:solidFill>
            <a:schemeClr val="tx1"/>
          </a:solidFill>
          <a:latin typeface="+mn-lt"/>
          <a:ea typeface="+mn-ea"/>
          <a:cs typeface="+mn-cs"/>
        </a:defRPr>
      </a:lvl1pPr>
      <a:lvl2pPr marL="742950" indent="-285750" algn="l" rtl="0" eaLnBrk="1" latinLnBrk="0" hangingPunct="1">
        <a:spcBef>
          <a:spcPct val="20000"/>
        </a:spcBef>
        <a:buFontTx/>
        <a:buNone/>
        <a:defRPr kumimoji="0" lang="fr-FR" sz="1100">
          <a:solidFill>
            <a:schemeClr val="tx1"/>
          </a:solidFill>
          <a:latin typeface="+mn-lt"/>
          <a:ea typeface="+mn-ea"/>
          <a:cs typeface="+mn-cs"/>
        </a:defRPr>
      </a:lvl2pPr>
      <a:lvl3pPr marL="1143000" indent="-228600" algn="l" rtl="0" eaLnBrk="1" latinLnBrk="0" hangingPunct="1">
        <a:spcBef>
          <a:spcPct val="20000"/>
        </a:spcBef>
        <a:buFontTx/>
        <a:buNone/>
        <a:defRPr kumimoji="0" lang="fr-FR" sz="1100">
          <a:solidFill>
            <a:schemeClr val="tx1"/>
          </a:solidFill>
          <a:latin typeface="+mn-lt"/>
          <a:ea typeface="+mn-ea"/>
          <a:cs typeface="+mn-cs"/>
        </a:defRPr>
      </a:lvl3pPr>
      <a:lvl4pPr marL="1600200" indent="-228600" algn="l" rtl="0" eaLnBrk="1" latinLnBrk="0" hangingPunct="1">
        <a:spcBef>
          <a:spcPct val="20000"/>
        </a:spcBef>
        <a:buFontTx/>
        <a:buNone/>
        <a:defRPr kumimoji="0" lang="fr-FR" sz="1100">
          <a:solidFill>
            <a:schemeClr val="tx1"/>
          </a:solidFill>
          <a:latin typeface="+mn-lt"/>
          <a:ea typeface="+mn-ea"/>
          <a:cs typeface="+mn-cs"/>
        </a:defRPr>
      </a:lvl4pPr>
      <a:lvl5pPr marL="2057400" indent="-228600" algn="l" rtl="0" eaLnBrk="1" latinLnBrk="0" hangingPunct="1">
        <a:spcBef>
          <a:spcPct val="20000"/>
        </a:spcBef>
        <a:buFontTx/>
        <a:buNone/>
        <a:defRPr kumimoji="0" lang="fr-FR" sz="11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28/06/2006</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D6B75-2E64-45D1-A127-7E29F84A3C7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normAutofit/>
          </a:bodyPr>
          <a:lstStyle>
            <a:extLst/>
          </a:lstStyle>
          <a:p>
            <a:r>
              <a:rPr lang="fr-FR" sz="2800" b="1" dirty="0" smtClean="0"/>
              <a:t>ASSEMBLEE GENERALE 2022</a:t>
            </a:r>
            <a:endParaRPr lang="fr-FR" sz="2800" b="1" dirty="0"/>
          </a:p>
        </p:txBody>
      </p:sp>
      <p:pic>
        <p:nvPicPr>
          <p:cNvPr id="6" name="Espace réservé du contenu 3" descr="Gros-plan-sur-balle-de-golf- -630x405- -©-Fotolia-EpicStockMedia.jpg"/>
          <p:cNvPicPr>
            <a:picLocks noChangeAspect="1"/>
          </p:cNvPicPr>
          <p:nvPr/>
        </p:nvPicPr>
        <p:blipFill>
          <a:blip r:embed="rId3" cstate="print"/>
          <a:stretch>
            <a:fillRect/>
          </a:stretch>
        </p:blipFill>
        <p:spPr>
          <a:xfrm>
            <a:off x="4860032" y="1124744"/>
            <a:ext cx="4032449" cy="2592288"/>
          </a:xfrm>
          <a:prstGeom prst="rect">
            <a:avLst/>
          </a:prstGeom>
        </p:spPr>
      </p:pic>
      <p:sp>
        <p:nvSpPr>
          <p:cNvPr id="5" name="Espace réservé du numéro de diapositive 4"/>
          <p:cNvSpPr>
            <a:spLocks noGrp="1"/>
          </p:cNvSpPr>
          <p:nvPr>
            <p:ph type="sldNum" sz="quarter" idx="11"/>
          </p:nvPr>
        </p:nvSpPr>
        <p:spPr/>
        <p:txBody>
          <a:bodyPr/>
          <a:lstStyle/>
          <a:p>
            <a:pPr algn="r"/>
            <a:fld id="{256D3EEF-DE4E-429D-8EC4-DDC531AFF587}" type="slidenum">
              <a:rPr kumimoji="0" lang="fr-FR" sz="1000" smtClean="0"/>
              <a:pPr algn="r"/>
              <a:t>1</a:t>
            </a:fld>
            <a:endParaRPr kumimoji="0"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10</a:t>
            </a:fld>
            <a:endParaRPr kumimoji="0" lang="fr-FR" sz="1000"/>
          </a:p>
        </p:txBody>
      </p:sp>
      <p:sp>
        <p:nvSpPr>
          <p:cNvPr id="10" name="Rectangle 2"/>
          <p:cNvSpPr>
            <a:spLocks noGrp="1"/>
          </p:cNvSpPr>
          <p:nvPr>
            <p:ph type="title"/>
          </p:nvPr>
        </p:nvSpPr>
        <p:spPr/>
        <p:txBody>
          <a:bodyPr>
            <a:noAutofit/>
          </a:bodyPr>
          <a:lstStyle>
            <a:extLst/>
          </a:lstStyle>
          <a:p>
            <a:r>
              <a:rPr lang="fr-FR" sz="2200" b="1" dirty="0" smtClean="0"/>
              <a:t>BILAN DES COMPETITIONS PAR EQUIPE</a:t>
            </a:r>
            <a:endParaRPr lang="fr-FR" sz="2200" b="1" dirty="0"/>
          </a:p>
        </p:txBody>
      </p:sp>
      <p:sp>
        <p:nvSpPr>
          <p:cNvPr id="11" name="Rectangle 5"/>
          <p:cNvSpPr>
            <a:spLocks noGrp="1"/>
          </p:cNvSpPr>
          <p:nvPr>
            <p:ph type="body" sz="quarter" idx="13"/>
          </p:nvPr>
        </p:nvSpPr>
        <p:spPr>
          <a:xfrm>
            <a:off x="304800" y="260648"/>
            <a:ext cx="7004050" cy="432048"/>
          </a:xfrm>
        </p:spPr>
        <p:txBody>
          <a:bodyPr>
            <a:normAutofit/>
          </a:bodyPr>
          <a:lstStyle>
            <a:extLst/>
          </a:lstStyle>
          <a:p>
            <a:r>
              <a:rPr lang="fr-FR" sz="1600" dirty="0" smtClean="0"/>
              <a:t>RESULTATS CHAMPIONNATS PAR EQUIPE LIGUE DU CENTRE : EQUIPE D3B</a:t>
            </a:r>
            <a:endParaRPr lang="fr-FR" sz="1600" dirty="0"/>
          </a:p>
        </p:txBody>
      </p:sp>
      <p:pic>
        <p:nvPicPr>
          <p:cNvPr id="4099" name="Picture 3"/>
          <p:cNvPicPr>
            <a:picLocks noChangeAspect="1" noChangeArrowheads="1"/>
          </p:cNvPicPr>
          <p:nvPr/>
        </p:nvPicPr>
        <p:blipFill>
          <a:blip r:embed="rId2" cstate="print"/>
          <a:srcRect/>
          <a:stretch>
            <a:fillRect/>
          </a:stretch>
        </p:blipFill>
        <p:spPr bwMode="auto">
          <a:xfrm>
            <a:off x="3419872" y="4077072"/>
            <a:ext cx="4935934" cy="1747887"/>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a:off x="2771800" y="1052736"/>
            <a:ext cx="5653283" cy="2448272"/>
          </a:xfrm>
          <a:prstGeom prst="rect">
            <a:avLst/>
          </a:prstGeom>
          <a:noFill/>
          <a:ln w="9525">
            <a:noFill/>
            <a:miter lim="800000"/>
            <a:headEnd/>
            <a:tailEnd/>
          </a:ln>
        </p:spPr>
      </p:pic>
      <p:pic>
        <p:nvPicPr>
          <p:cNvPr id="19" name="Image 18" descr="Equipe D3b Marcilly 4 septembre 21 .jpg"/>
          <p:cNvPicPr>
            <a:picLocks noChangeAspect="1"/>
          </p:cNvPicPr>
          <p:nvPr/>
        </p:nvPicPr>
        <p:blipFill>
          <a:blip r:embed="rId4" cstate="print"/>
          <a:stretch>
            <a:fillRect/>
          </a:stretch>
        </p:blipFill>
        <p:spPr>
          <a:xfrm>
            <a:off x="251520" y="4221088"/>
            <a:ext cx="2976331" cy="2232248"/>
          </a:xfrm>
          <a:prstGeom prst="rect">
            <a:avLst/>
          </a:prstGeom>
        </p:spPr>
      </p:pic>
      <p:sp>
        <p:nvSpPr>
          <p:cNvPr id="20" name="Rectangle 19"/>
          <p:cNvSpPr/>
          <p:nvPr/>
        </p:nvSpPr>
        <p:spPr>
          <a:xfrm>
            <a:off x="251520" y="1196752"/>
            <a:ext cx="2376264" cy="2246769"/>
          </a:xfrm>
          <a:prstGeom prst="rect">
            <a:avLst/>
          </a:prstGeom>
        </p:spPr>
        <p:txBody>
          <a:bodyPr wrap="square">
            <a:spAutoFit/>
          </a:bodyPr>
          <a:lstStyle/>
          <a:p>
            <a:pPr algn="ctr" fontAlgn="t"/>
            <a:r>
              <a:rPr lang="fr-FR" sz="1400" dirty="0" smtClean="0">
                <a:solidFill>
                  <a:srgbClr val="000000"/>
                </a:solidFill>
                <a:latin typeface="Arial" pitchFamily="34" charset="0"/>
                <a:cs typeface="Arial" pitchFamily="34" charset="0"/>
              </a:rPr>
              <a:t>La bonne performance enregistrée lors de la dernière journée le 9 octobre a confirmé l’excellente saison de notre équipe (qui n’a jamais quitté le podium au classement général). La seconde place valide la </a:t>
            </a:r>
            <a:r>
              <a:rPr lang="fr-FR" sz="1400" b="1" u="sng" dirty="0" smtClean="0">
                <a:solidFill>
                  <a:srgbClr val="000000"/>
                </a:solidFill>
                <a:latin typeface="Arial" pitchFamily="34" charset="0"/>
                <a:cs typeface="Arial" pitchFamily="34" charset="0"/>
              </a:rPr>
              <a:t>montée en Division 2.</a:t>
            </a:r>
            <a:endParaRPr lang="fr-FR" sz="1400" dirty="0" smtClean="0">
              <a:solidFill>
                <a:srgbClr val="000000"/>
              </a:solidFill>
              <a:latin typeface="Arial" pitchFamily="34" charset="0"/>
              <a:cs typeface="Arial" pitchFamily="34" charset="0"/>
            </a:endParaRPr>
          </a:p>
        </p:txBody>
      </p:sp>
      <p:sp>
        <p:nvSpPr>
          <p:cNvPr id="9" name="Ellipse 8"/>
          <p:cNvSpPr/>
          <p:nvPr/>
        </p:nvSpPr>
        <p:spPr>
          <a:xfrm>
            <a:off x="2555776" y="1916832"/>
            <a:ext cx="24482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11</a:t>
            </a:fld>
            <a:endParaRPr kumimoji="0" lang="fr-FR" sz="1000"/>
          </a:p>
        </p:txBody>
      </p:sp>
      <p:sp>
        <p:nvSpPr>
          <p:cNvPr id="10" name="Rectangle 2"/>
          <p:cNvSpPr>
            <a:spLocks noGrp="1"/>
          </p:cNvSpPr>
          <p:nvPr>
            <p:ph type="title"/>
          </p:nvPr>
        </p:nvSpPr>
        <p:spPr/>
        <p:txBody>
          <a:bodyPr>
            <a:noAutofit/>
          </a:bodyPr>
          <a:lstStyle>
            <a:extLst/>
          </a:lstStyle>
          <a:p>
            <a:r>
              <a:rPr lang="fr-FR" sz="2200" b="1" dirty="0" smtClean="0"/>
              <a:t>BILAN DES COMPETITIONS PAR EQUIPE</a:t>
            </a:r>
            <a:endParaRPr lang="fr-FR" sz="2200" b="1" dirty="0"/>
          </a:p>
        </p:txBody>
      </p:sp>
      <p:sp>
        <p:nvSpPr>
          <p:cNvPr id="11" name="Rectangle 5"/>
          <p:cNvSpPr>
            <a:spLocks noGrp="1"/>
          </p:cNvSpPr>
          <p:nvPr>
            <p:ph type="body" sz="quarter" idx="13"/>
          </p:nvPr>
        </p:nvSpPr>
        <p:spPr>
          <a:xfrm>
            <a:off x="304800" y="260648"/>
            <a:ext cx="7004050" cy="432048"/>
          </a:xfrm>
        </p:spPr>
        <p:txBody>
          <a:bodyPr>
            <a:normAutofit/>
          </a:bodyPr>
          <a:lstStyle>
            <a:extLst/>
          </a:lstStyle>
          <a:p>
            <a:r>
              <a:rPr lang="fr-FR" sz="1600" dirty="0" smtClean="0"/>
              <a:t>RESULTATS CHAMPIONNATS PAR EQUIPE LIGUE DU CENTRE : EQUIPE D3C</a:t>
            </a:r>
            <a:endParaRPr lang="fr-FR" sz="1600" dirty="0"/>
          </a:p>
        </p:txBody>
      </p:sp>
      <p:pic>
        <p:nvPicPr>
          <p:cNvPr id="121858" name="Picture 2"/>
          <p:cNvPicPr>
            <a:picLocks noChangeAspect="1" noChangeArrowheads="1"/>
          </p:cNvPicPr>
          <p:nvPr/>
        </p:nvPicPr>
        <p:blipFill>
          <a:blip r:embed="rId2" cstate="print"/>
          <a:srcRect/>
          <a:stretch>
            <a:fillRect/>
          </a:stretch>
        </p:blipFill>
        <p:spPr bwMode="auto">
          <a:xfrm>
            <a:off x="3203848" y="4077072"/>
            <a:ext cx="5173439" cy="1852091"/>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2702712" y="1052736"/>
            <a:ext cx="5865224" cy="2376264"/>
          </a:xfrm>
          <a:prstGeom prst="rect">
            <a:avLst/>
          </a:prstGeom>
          <a:noFill/>
          <a:ln w="9525">
            <a:noFill/>
            <a:miter lim="800000"/>
            <a:headEnd/>
            <a:tailEnd/>
          </a:ln>
        </p:spPr>
      </p:pic>
      <p:sp>
        <p:nvSpPr>
          <p:cNvPr id="13" name="Rectangle 12"/>
          <p:cNvSpPr/>
          <p:nvPr/>
        </p:nvSpPr>
        <p:spPr>
          <a:xfrm>
            <a:off x="251520" y="1052736"/>
            <a:ext cx="2376264" cy="2462213"/>
          </a:xfrm>
          <a:prstGeom prst="rect">
            <a:avLst/>
          </a:prstGeom>
        </p:spPr>
        <p:txBody>
          <a:bodyPr wrap="square">
            <a:spAutoFit/>
          </a:bodyPr>
          <a:lstStyle/>
          <a:p>
            <a:pPr algn="ctr" fontAlgn="t"/>
            <a:r>
              <a:rPr lang="fr-FR" sz="1400" dirty="0" smtClean="0">
                <a:latin typeface="Arial" pitchFamily="34" charset="0"/>
                <a:cs typeface="Arial" pitchFamily="34" charset="0"/>
              </a:rPr>
              <a:t>Il a fallut attendre également la dernière journée le 9 octobre pour connaitre le sort de notre seconde équipe dont le classement au général a été plus fluctuant au cours du championnat. La 3</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place finale valide </a:t>
            </a:r>
            <a:r>
              <a:rPr lang="fr-FR" sz="1400" b="1" u="sng" dirty="0" smtClean="0">
                <a:latin typeface="Arial" pitchFamily="34" charset="0"/>
                <a:cs typeface="Arial" pitchFamily="34" charset="0"/>
              </a:rPr>
              <a:t>l’accès en Division 2. </a:t>
            </a:r>
          </a:p>
          <a:p>
            <a:pPr algn="ctr" fontAlgn="t"/>
            <a:endParaRPr lang="fr-FR" sz="1400" b="1" dirty="0" smtClean="0">
              <a:solidFill>
                <a:srgbClr val="C00000"/>
              </a:solidFill>
              <a:latin typeface="Arial" pitchFamily="34" charset="0"/>
              <a:cs typeface="Arial" pitchFamily="34" charset="0"/>
            </a:endParaRPr>
          </a:p>
        </p:txBody>
      </p:sp>
      <p:pic>
        <p:nvPicPr>
          <p:cNvPr id="14" name="Image 13" descr="Maintenon.jpeg"/>
          <p:cNvPicPr>
            <a:picLocks noChangeAspect="1"/>
          </p:cNvPicPr>
          <p:nvPr/>
        </p:nvPicPr>
        <p:blipFill>
          <a:blip r:embed="rId4" cstate="print"/>
          <a:stretch>
            <a:fillRect/>
          </a:stretch>
        </p:blipFill>
        <p:spPr>
          <a:xfrm>
            <a:off x="323528" y="4221088"/>
            <a:ext cx="2627784" cy="2278409"/>
          </a:xfrm>
          <a:prstGeom prst="rect">
            <a:avLst/>
          </a:prstGeom>
        </p:spPr>
      </p:pic>
      <p:sp>
        <p:nvSpPr>
          <p:cNvPr id="9" name="Ellipse 8"/>
          <p:cNvSpPr/>
          <p:nvPr/>
        </p:nvSpPr>
        <p:spPr>
          <a:xfrm>
            <a:off x="2627784" y="2132856"/>
            <a:ext cx="2232248" cy="3600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12</a:t>
            </a:fld>
            <a:endParaRPr kumimoji="0" lang="fr-FR" sz="1000"/>
          </a:p>
        </p:txBody>
      </p:sp>
      <p:sp>
        <p:nvSpPr>
          <p:cNvPr id="10" name="Rectangle 2"/>
          <p:cNvSpPr>
            <a:spLocks noGrp="1"/>
          </p:cNvSpPr>
          <p:nvPr>
            <p:ph type="title"/>
          </p:nvPr>
        </p:nvSpPr>
        <p:spPr/>
        <p:txBody>
          <a:bodyPr>
            <a:noAutofit/>
          </a:bodyPr>
          <a:lstStyle>
            <a:extLst/>
          </a:lstStyle>
          <a:p>
            <a:r>
              <a:rPr lang="fr-FR" sz="2200" b="1" dirty="0" smtClean="0"/>
              <a:t>BILAN DES COMPETITIONS PAR EQUIPE</a:t>
            </a:r>
            <a:endParaRPr lang="fr-FR" sz="2200" b="1" dirty="0"/>
          </a:p>
        </p:txBody>
      </p:sp>
      <p:sp>
        <p:nvSpPr>
          <p:cNvPr id="11" name="Rectangle 5"/>
          <p:cNvSpPr>
            <a:spLocks noGrp="1"/>
          </p:cNvSpPr>
          <p:nvPr>
            <p:ph type="body" sz="quarter" idx="13"/>
          </p:nvPr>
        </p:nvSpPr>
        <p:spPr>
          <a:xfrm>
            <a:off x="304800" y="188640"/>
            <a:ext cx="7004050" cy="432048"/>
          </a:xfrm>
        </p:spPr>
        <p:txBody>
          <a:bodyPr>
            <a:normAutofit/>
          </a:bodyPr>
          <a:lstStyle>
            <a:extLst/>
          </a:lstStyle>
          <a:p>
            <a:r>
              <a:rPr lang="fr-FR" sz="1600" dirty="0" smtClean="0"/>
              <a:t>RESULTATS CHAMPIONNATS PAR EQUIPE LIGUE DU CENTRE : RETRAITES</a:t>
            </a:r>
            <a:endParaRPr lang="fr-FR" sz="1600" dirty="0"/>
          </a:p>
        </p:txBody>
      </p:sp>
      <p:pic>
        <p:nvPicPr>
          <p:cNvPr id="122882" name="Picture 2"/>
          <p:cNvPicPr>
            <a:picLocks noChangeAspect="1" noChangeArrowheads="1"/>
          </p:cNvPicPr>
          <p:nvPr/>
        </p:nvPicPr>
        <p:blipFill>
          <a:blip r:embed="rId2" cstate="print"/>
          <a:srcRect/>
          <a:stretch>
            <a:fillRect/>
          </a:stretch>
        </p:blipFill>
        <p:spPr bwMode="auto">
          <a:xfrm>
            <a:off x="3347864" y="3982889"/>
            <a:ext cx="5198047" cy="2110407"/>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a:off x="3419872" y="661016"/>
            <a:ext cx="4964410" cy="3200032"/>
          </a:xfrm>
          <a:prstGeom prst="rect">
            <a:avLst/>
          </a:prstGeom>
          <a:noFill/>
          <a:ln w="9525">
            <a:noFill/>
            <a:miter lim="800000"/>
            <a:headEnd/>
            <a:tailEnd/>
          </a:ln>
        </p:spPr>
      </p:pic>
      <p:pic>
        <p:nvPicPr>
          <p:cNvPr id="16" name="Image 15" descr="IMG_20210626_064246.jpg"/>
          <p:cNvPicPr>
            <a:picLocks noChangeAspect="1"/>
          </p:cNvPicPr>
          <p:nvPr/>
        </p:nvPicPr>
        <p:blipFill>
          <a:blip r:embed="rId4" cstate="print"/>
          <a:stretch>
            <a:fillRect/>
          </a:stretch>
        </p:blipFill>
        <p:spPr>
          <a:xfrm>
            <a:off x="251520" y="4149080"/>
            <a:ext cx="2784309" cy="2088232"/>
          </a:xfrm>
          <a:prstGeom prst="rect">
            <a:avLst/>
          </a:prstGeom>
        </p:spPr>
      </p:pic>
      <p:sp>
        <p:nvSpPr>
          <p:cNvPr id="17" name="Rectangle 16"/>
          <p:cNvSpPr/>
          <p:nvPr/>
        </p:nvSpPr>
        <p:spPr>
          <a:xfrm>
            <a:off x="323528" y="980728"/>
            <a:ext cx="2699792" cy="2805896"/>
          </a:xfrm>
          <a:prstGeom prst="rect">
            <a:avLst/>
          </a:prstGeom>
        </p:spPr>
        <p:txBody>
          <a:bodyPr wrap="square">
            <a:spAutoFit/>
          </a:bodyPr>
          <a:lstStyle/>
          <a:p>
            <a:pPr marL="92075" lvl="0" algn="ctr" fontAlgn="base">
              <a:spcBef>
                <a:spcPct val="0"/>
              </a:spcBef>
              <a:spcAft>
                <a:spcPts val="1000"/>
              </a:spcAft>
            </a:pPr>
            <a:r>
              <a:rPr lang="fr-FR" sz="1400" dirty="0" smtClean="0">
                <a:latin typeface="Arial" pitchFamily="34" charset="0"/>
                <a:cs typeface="Arial" pitchFamily="34" charset="0"/>
              </a:rPr>
              <a:t>Après avoir animé le haut du classement lors des 2 premières journées, le </a:t>
            </a:r>
            <a:r>
              <a:rPr lang="fr-FR" sz="1400" dirty="0" err="1" smtClean="0">
                <a:latin typeface="Arial" pitchFamily="34" charset="0"/>
                <a:cs typeface="Arial" pitchFamily="34" charset="0"/>
              </a:rPr>
              <a:t>Gazelec</a:t>
            </a:r>
            <a:r>
              <a:rPr lang="fr-FR" sz="1400" dirty="0" smtClean="0">
                <a:latin typeface="Arial" pitchFamily="34" charset="0"/>
                <a:cs typeface="Arial" pitchFamily="34" charset="0"/>
              </a:rPr>
              <a:t> 37 termine finalement 4</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du championnat, gagnant une place au général par rapport à 2020.</a:t>
            </a:r>
          </a:p>
          <a:p>
            <a:pPr marL="92075" lvl="0" algn="ctr" fontAlgn="base">
              <a:spcBef>
                <a:spcPct val="0"/>
              </a:spcBef>
              <a:spcAft>
                <a:spcPts val="1000"/>
              </a:spcAft>
            </a:pPr>
            <a:r>
              <a:rPr lang="fr-FR" sz="1400" dirty="0" smtClean="0">
                <a:latin typeface="Arial" pitchFamily="34" charset="0"/>
                <a:cs typeface="Arial" pitchFamily="34" charset="0"/>
              </a:rPr>
              <a:t>Au classement individuel, félicitations à Jean-Michel MAILLARD qui termine 3</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sur plus de 100 participants à ce championnat.</a:t>
            </a:r>
          </a:p>
        </p:txBody>
      </p:sp>
      <p:sp>
        <p:nvSpPr>
          <p:cNvPr id="9" name="Ellipse 8"/>
          <p:cNvSpPr/>
          <p:nvPr/>
        </p:nvSpPr>
        <p:spPr>
          <a:xfrm>
            <a:off x="3131840" y="1772816"/>
            <a:ext cx="20162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13</a:t>
            </a:fld>
            <a:endParaRPr kumimoji="0" lang="fr-FR" sz="1000"/>
          </a:p>
        </p:txBody>
      </p:sp>
      <p:sp>
        <p:nvSpPr>
          <p:cNvPr id="10" name="Rectangle 2"/>
          <p:cNvSpPr>
            <a:spLocks noGrp="1"/>
          </p:cNvSpPr>
          <p:nvPr>
            <p:ph type="title"/>
          </p:nvPr>
        </p:nvSpPr>
        <p:spPr/>
        <p:txBody>
          <a:bodyPr>
            <a:noAutofit/>
          </a:bodyPr>
          <a:lstStyle>
            <a:extLst/>
          </a:lstStyle>
          <a:p>
            <a:r>
              <a:rPr lang="fr-FR" sz="2200" b="1" dirty="0" smtClean="0"/>
              <a:t>BILAN DES COMPETITIONS PAR EQUIPE</a:t>
            </a:r>
            <a:endParaRPr lang="fr-FR" sz="2200" b="1" dirty="0"/>
          </a:p>
        </p:txBody>
      </p:sp>
      <p:sp>
        <p:nvSpPr>
          <p:cNvPr id="11" name="Rectangle 5"/>
          <p:cNvSpPr>
            <a:spLocks noGrp="1"/>
          </p:cNvSpPr>
          <p:nvPr>
            <p:ph type="body" sz="quarter" idx="13"/>
          </p:nvPr>
        </p:nvSpPr>
        <p:spPr>
          <a:xfrm>
            <a:off x="251520" y="188640"/>
            <a:ext cx="7004050" cy="432048"/>
          </a:xfrm>
        </p:spPr>
        <p:txBody>
          <a:bodyPr>
            <a:normAutofit/>
          </a:bodyPr>
          <a:lstStyle>
            <a:extLst/>
          </a:lstStyle>
          <a:p>
            <a:r>
              <a:rPr lang="fr-FR" sz="1600" dirty="0" smtClean="0"/>
              <a:t>RESULTATS CHAMPIONNATS PAR EQUIPE LIGUE DU CENTRE : COUPE DE FRANCE</a:t>
            </a:r>
            <a:endParaRPr lang="fr-FR" sz="1600" dirty="0"/>
          </a:p>
        </p:txBody>
      </p:sp>
      <p:pic>
        <p:nvPicPr>
          <p:cNvPr id="12" name="Image 11" descr="20210910_090941.jpg"/>
          <p:cNvPicPr>
            <a:picLocks noChangeAspect="1"/>
          </p:cNvPicPr>
          <p:nvPr/>
        </p:nvPicPr>
        <p:blipFill>
          <a:blip r:embed="rId3" cstate="print"/>
          <a:stretch>
            <a:fillRect/>
          </a:stretch>
        </p:blipFill>
        <p:spPr>
          <a:xfrm>
            <a:off x="395536" y="2924944"/>
            <a:ext cx="4248472" cy="3186354"/>
          </a:xfrm>
          <a:prstGeom prst="rect">
            <a:avLst/>
          </a:prstGeom>
        </p:spPr>
      </p:pic>
      <p:pic>
        <p:nvPicPr>
          <p:cNvPr id="13" name="Image 12" descr="RUPI0361.JPG"/>
          <p:cNvPicPr>
            <a:picLocks noChangeAspect="1"/>
          </p:cNvPicPr>
          <p:nvPr/>
        </p:nvPicPr>
        <p:blipFill>
          <a:blip r:embed="rId4" cstate="print"/>
          <a:stretch>
            <a:fillRect/>
          </a:stretch>
        </p:blipFill>
        <p:spPr>
          <a:xfrm>
            <a:off x="6084168" y="3717032"/>
            <a:ext cx="1114284" cy="1484784"/>
          </a:xfrm>
          <a:prstGeom prst="rect">
            <a:avLst/>
          </a:prstGeom>
        </p:spPr>
      </p:pic>
      <p:sp>
        <p:nvSpPr>
          <p:cNvPr id="14" name="Rectangle 13"/>
          <p:cNvSpPr/>
          <p:nvPr/>
        </p:nvSpPr>
        <p:spPr>
          <a:xfrm>
            <a:off x="323528" y="980728"/>
            <a:ext cx="4248472" cy="1600438"/>
          </a:xfrm>
          <a:prstGeom prst="rect">
            <a:avLst/>
          </a:prstGeom>
        </p:spPr>
        <p:txBody>
          <a:bodyPr wrap="square">
            <a:spAutoFit/>
          </a:bodyPr>
          <a:lstStyle/>
          <a:p>
            <a:pPr algn="ctr"/>
            <a:r>
              <a:rPr lang="fr-FR" sz="1400" b="1" dirty="0" smtClean="0">
                <a:solidFill>
                  <a:srgbClr val="C00000"/>
                </a:solidFill>
                <a:latin typeface="Arial" pitchFamily="34" charset="0"/>
                <a:cs typeface="Arial" pitchFamily="34" charset="0"/>
              </a:rPr>
              <a:t>Exceptionnel résultat...</a:t>
            </a:r>
          </a:p>
          <a:p>
            <a:pPr algn="ctr"/>
            <a:endParaRPr lang="fr-FR" sz="1400" b="1" dirty="0" smtClean="0">
              <a:solidFill>
                <a:srgbClr val="C00000"/>
              </a:solidFill>
              <a:latin typeface="Arial" pitchFamily="34" charset="0"/>
              <a:cs typeface="Arial" pitchFamily="34" charset="0"/>
            </a:endParaRPr>
          </a:p>
          <a:p>
            <a:pPr algn="ctr"/>
            <a:endParaRPr lang="fr-FR" sz="1400" dirty="0" smtClean="0">
              <a:latin typeface="Arial" pitchFamily="34" charset="0"/>
              <a:cs typeface="Arial" pitchFamily="34" charset="0"/>
            </a:endParaRPr>
          </a:p>
          <a:p>
            <a:pPr algn="ctr"/>
            <a:r>
              <a:rPr lang="fr-FR" sz="1400" dirty="0" smtClean="0">
                <a:latin typeface="Arial" pitchFamily="34" charset="0"/>
                <a:cs typeface="Arial" pitchFamily="34" charset="0"/>
              </a:rPr>
              <a:t>Pour la seconde fois de son histoire, notre équipe s’est brillamment qualifiée lors du tour régional en juin à Cheverny et s’est invitée à la finale nationale organisée à Avignon en septembre.</a:t>
            </a:r>
          </a:p>
        </p:txBody>
      </p:sp>
      <p:sp>
        <p:nvSpPr>
          <p:cNvPr id="9" name="Rectangle 8"/>
          <p:cNvSpPr/>
          <p:nvPr/>
        </p:nvSpPr>
        <p:spPr>
          <a:xfrm>
            <a:off x="4788024" y="836712"/>
            <a:ext cx="3528392" cy="2677656"/>
          </a:xfrm>
          <a:prstGeom prst="rect">
            <a:avLst/>
          </a:prstGeom>
        </p:spPr>
        <p:txBody>
          <a:bodyPr wrap="square">
            <a:spAutoFit/>
          </a:bodyPr>
          <a:lstStyle/>
          <a:p>
            <a:pPr algn="ctr"/>
            <a:r>
              <a:rPr lang="fr-FR" sz="1400" dirty="0" smtClean="0">
                <a:latin typeface="Arial" pitchFamily="34" charset="0"/>
                <a:cs typeface="Arial" pitchFamily="34" charset="0"/>
              </a:rPr>
              <a:t>Franchir le </a:t>
            </a:r>
            <a:r>
              <a:rPr lang="fr-FR" sz="1400" dirty="0" err="1" smtClean="0">
                <a:latin typeface="Arial" pitchFamily="34" charset="0"/>
                <a:cs typeface="Arial" pitchFamily="34" charset="0"/>
              </a:rPr>
              <a:t>cut</a:t>
            </a:r>
            <a:r>
              <a:rPr lang="fr-FR" sz="1400" dirty="0" smtClean="0">
                <a:latin typeface="Arial" pitchFamily="34" charset="0"/>
                <a:cs typeface="Arial" pitchFamily="34" charset="0"/>
              </a:rPr>
              <a:t> du samedi était déjà une première victoire pour l ’équipe. Alors que dire de cette dernière journée ? Exceptionnel, énorme.... Classé 13</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au petit matin, ils terminent finalement aux portes du podium à la </a:t>
            </a:r>
            <a:r>
              <a:rPr lang="fr-FR" sz="1400" b="1" dirty="0" smtClean="0">
                <a:latin typeface="Arial" pitchFamily="34" charset="0"/>
                <a:cs typeface="Arial" pitchFamily="34" charset="0"/>
              </a:rPr>
              <a:t>4</a:t>
            </a:r>
            <a:r>
              <a:rPr lang="fr-FR" sz="1400" b="1" baseline="30000" dirty="0" smtClean="0">
                <a:latin typeface="Arial" pitchFamily="34" charset="0"/>
                <a:cs typeface="Arial" pitchFamily="34" charset="0"/>
              </a:rPr>
              <a:t>ème</a:t>
            </a:r>
            <a:r>
              <a:rPr lang="fr-FR" sz="1400" b="1" dirty="0" smtClean="0">
                <a:latin typeface="Arial" pitchFamily="34" charset="0"/>
                <a:cs typeface="Arial" pitchFamily="34" charset="0"/>
              </a:rPr>
              <a:t> place </a:t>
            </a:r>
            <a:r>
              <a:rPr lang="fr-FR" sz="1400" dirty="0" smtClean="0">
                <a:latin typeface="Arial" pitchFamily="34" charset="0"/>
                <a:cs typeface="Arial" pitchFamily="34" charset="0"/>
              </a:rPr>
              <a:t>en rendant tout simplement la meilleure carte collective de la journée avec 208 points. Pas de quoi générer des regrets, bien au contraire. L’esprit d’équipe  présent tout le week-end a juste produit une envie de revenir encore plus fort en 2022.. </a:t>
            </a:r>
          </a:p>
        </p:txBody>
      </p:sp>
      <p:sp>
        <p:nvSpPr>
          <p:cNvPr id="15" name="Rectangle 14"/>
          <p:cNvSpPr/>
          <p:nvPr/>
        </p:nvSpPr>
        <p:spPr>
          <a:xfrm>
            <a:off x="5004048" y="5301208"/>
            <a:ext cx="3384376" cy="738664"/>
          </a:xfrm>
          <a:prstGeom prst="rect">
            <a:avLst/>
          </a:prstGeom>
        </p:spPr>
        <p:txBody>
          <a:bodyPr wrap="square">
            <a:spAutoFit/>
          </a:bodyPr>
          <a:lstStyle/>
          <a:p>
            <a:pPr algn="ctr"/>
            <a:r>
              <a:rPr lang="fr-FR" sz="1400" dirty="0" smtClean="0">
                <a:latin typeface="Arial" pitchFamily="34" charset="0"/>
                <a:cs typeface="Arial" pitchFamily="34" charset="0"/>
              </a:rPr>
              <a:t>Le rendez-vous est pris.. Merci à tous d’avoir porté aussi haut les couleurs du </a:t>
            </a:r>
            <a:r>
              <a:rPr lang="fr-FR" sz="1400" dirty="0" err="1" smtClean="0">
                <a:latin typeface="Arial" pitchFamily="34" charset="0"/>
                <a:cs typeface="Arial" pitchFamily="34" charset="0"/>
              </a:rPr>
              <a:t>Gazelec</a:t>
            </a:r>
            <a:r>
              <a:rPr lang="fr-FR" sz="1400" dirty="0" smtClean="0">
                <a:latin typeface="Arial" pitchFamily="34" charset="0"/>
                <a:cs typeface="Arial" pitchFamily="34" charset="0"/>
              </a:rPr>
              <a:t> 37 Golf.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14</a:t>
            </a:fld>
            <a:endParaRPr kumimoji="0" lang="fr-FR" sz="1000"/>
          </a:p>
        </p:txBody>
      </p:sp>
      <p:sp>
        <p:nvSpPr>
          <p:cNvPr id="10" name="Rectangle 2"/>
          <p:cNvSpPr>
            <a:spLocks noGrp="1"/>
          </p:cNvSpPr>
          <p:nvPr>
            <p:ph type="title"/>
          </p:nvPr>
        </p:nvSpPr>
        <p:spPr/>
        <p:txBody>
          <a:bodyPr>
            <a:noAutofit/>
          </a:bodyPr>
          <a:lstStyle>
            <a:extLst/>
          </a:lstStyle>
          <a:p>
            <a:r>
              <a:rPr lang="fr-FR" sz="2200" b="1" dirty="0" smtClean="0"/>
              <a:t>BILAN DES  AUTRES COMPETITIONS  </a:t>
            </a:r>
            <a:endParaRPr lang="fr-FR" sz="2200" b="1" dirty="0"/>
          </a:p>
        </p:txBody>
      </p:sp>
      <p:sp>
        <p:nvSpPr>
          <p:cNvPr id="11" name="Rectangle 5"/>
          <p:cNvSpPr>
            <a:spLocks noGrp="1"/>
          </p:cNvSpPr>
          <p:nvPr>
            <p:ph type="body" sz="quarter" idx="13"/>
          </p:nvPr>
        </p:nvSpPr>
        <p:spPr>
          <a:xfrm>
            <a:off x="304800" y="188640"/>
            <a:ext cx="7004050" cy="432048"/>
          </a:xfrm>
        </p:spPr>
        <p:txBody>
          <a:bodyPr>
            <a:normAutofit/>
          </a:bodyPr>
          <a:lstStyle>
            <a:extLst/>
          </a:lstStyle>
          <a:p>
            <a:r>
              <a:rPr lang="fr-FR" sz="1600" dirty="0" smtClean="0"/>
              <a:t>RESULTATS CHAMPIONNATS LIGUE DU CENTRE : CHAMPIONNAT INDIVIDUEL</a:t>
            </a:r>
            <a:endParaRPr lang="fr-FR" sz="1600" dirty="0"/>
          </a:p>
        </p:txBody>
      </p:sp>
      <p:sp>
        <p:nvSpPr>
          <p:cNvPr id="17" name="Rectangle 16"/>
          <p:cNvSpPr/>
          <p:nvPr/>
        </p:nvSpPr>
        <p:spPr>
          <a:xfrm>
            <a:off x="323528" y="980729"/>
            <a:ext cx="2699792" cy="5262979"/>
          </a:xfrm>
          <a:prstGeom prst="rect">
            <a:avLst/>
          </a:prstGeom>
        </p:spPr>
        <p:txBody>
          <a:bodyPr wrap="square">
            <a:spAutoFit/>
          </a:bodyPr>
          <a:lstStyle/>
          <a:p>
            <a:pPr algn="ctr"/>
            <a:r>
              <a:rPr lang="fr-FR" sz="1400" dirty="0" smtClean="0">
                <a:latin typeface="Arial" pitchFamily="34" charset="0"/>
                <a:cs typeface="Arial" pitchFamily="34" charset="0"/>
              </a:rPr>
              <a:t>Après l’annulation des 2 tours qualificatifs en raison du COVID, les inscriptions pour la finale régionale étaient limitées aux seuls joueurs « actifs ». Malheureusement pour le </a:t>
            </a:r>
            <a:r>
              <a:rPr lang="fr-FR" sz="1400" dirty="0" err="1" smtClean="0">
                <a:latin typeface="Arial" pitchFamily="34" charset="0"/>
                <a:cs typeface="Arial" pitchFamily="34" charset="0"/>
              </a:rPr>
              <a:t>Gazelec</a:t>
            </a:r>
            <a:r>
              <a:rPr lang="fr-FR" sz="1400" dirty="0" smtClean="0">
                <a:latin typeface="Arial" pitchFamily="34" charset="0"/>
                <a:cs typeface="Arial" pitchFamily="34" charset="0"/>
              </a:rPr>
              <a:t> 37, le seul inscrit de notre section a dû se désister pour souci médical à quelques jours de la finale..</a:t>
            </a:r>
          </a:p>
          <a:p>
            <a:pPr algn="ctr"/>
            <a:endParaRPr lang="fr-FR" sz="1400" dirty="0" smtClean="0">
              <a:latin typeface="Arial" pitchFamily="34" charset="0"/>
              <a:cs typeface="Arial" pitchFamily="34" charset="0"/>
            </a:endParaRPr>
          </a:p>
          <a:p>
            <a:pPr algn="ctr"/>
            <a:r>
              <a:rPr lang="fr-FR" sz="1400" dirty="0" smtClean="0">
                <a:latin typeface="Arial" pitchFamily="34" charset="0"/>
                <a:cs typeface="Arial" pitchFamily="34" charset="0"/>
              </a:rPr>
              <a:t>C’est donc une année blanche pour le </a:t>
            </a:r>
            <a:r>
              <a:rPr lang="fr-FR" sz="1400" dirty="0" err="1" smtClean="0">
                <a:latin typeface="Arial" pitchFamily="34" charset="0"/>
                <a:cs typeface="Arial" pitchFamily="34" charset="0"/>
              </a:rPr>
              <a:t>Gazelec</a:t>
            </a:r>
            <a:r>
              <a:rPr lang="fr-FR" sz="1400" dirty="0" smtClean="0">
                <a:latin typeface="Arial" pitchFamily="34" charset="0"/>
                <a:cs typeface="Arial" pitchFamily="34" charset="0"/>
              </a:rPr>
              <a:t> 37 dans cette compétition et une déception de n’avoir pu participer à cette épreuve individuelle où nous espérions disposer de 3 compétiteurs. On fera mieux l’année prochaine..</a:t>
            </a:r>
          </a:p>
          <a:p>
            <a:pPr algn="ctr"/>
            <a:endParaRPr lang="fr-FR" sz="1400" dirty="0" smtClean="0">
              <a:latin typeface="Arial" pitchFamily="34" charset="0"/>
              <a:cs typeface="Arial" pitchFamily="34" charset="0"/>
            </a:endParaRPr>
          </a:p>
          <a:p>
            <a:pPr algn="ctr"/>
            <a:r>
              <a:rPr lang="fr-FR" sz="1400" dirty="0" smtClean="0">
                <a:latin typeface="Arial" pitchFamily="34" charset="0"/>
                <a:cs typeface="Arial" pitchFamily="34" charset="0"/>
              </a:rPr>
              <a:t>Félicitations à l’USFEN 37 qui place plusieurs de ses joueurs en finale nationale.</a:t>
            </a:r>
          </a:p>
          <a:p>
            <a:pPr marL="92075" lvl="0" algn="ctr" fontAlgn="base">
              <a:spcBef>
                <a:spcPct val="0"/>
              </a:spcBef>
              <a:spcAft>
                <a:spcPts val="1000"/>
              </a:spcAft>
            </a:pPr>
            <a:r>
              <a:rPr lang="fr-FR" sz="1400" dirty="0" smtClean="0">
                <a:latin typeface="Arial" pitchFamily="34" charset="0"/>
                <a:cs typeface="Arial" pitchFamily="34" charset="0"/>
              </a:rPr>
              <a:t>.</a:t>
            </a:r>
          </a:p>
        </p:txBody>
      </p:sp>
      <p:pic>
        <p:nvPicPr>
          <p:cNvPr id="123906" name="Picture 2"/>
          <p:cNvPicPr>
            <a:picLocks noChangeAspect="1" noChangeArrowheads="1"/>
          </p:cNvPicPr>
          <p:nvPr/>
        </p:nvPicPr>
        <p:blipFill>
          <a:blip r:embed="rId2" cstate="print"/>
          <a:srcRect/>
          <a:stretch>
            <a:fillRect/>
          </a:stretch>
        </p:blipFill>
        <p:spPr bwMode="auto">
          <a:xfrm>
            <a:off x="3347864" y="4129385"/>
            <a:ext cx="5126465" cy="1819895"/>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3275856" y="692696"/>
            <a:ext cx="5079017"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15" name="Rectangle 2"/>
          <p:cNvSpPr>
            <a:spLocks noGrp="1"/>
          </p:cNvSpPr>
          <p:nvPr>
            <p:ph type="title"/>
          </p:nvPr>
        </p:nvSpPr>
        <p:spPr>
          <a:xfrm>
            <a:off x="8610600" y="381000"/>
            <a:ext cx="533400" cy="5867400"/>
          </a:xfrm>
        </p:spPr>
        <p:txBody>
          <a:bodyPr>
            <a:noAutofit/>
          </a:bodyPr>
          <a:lstStyle>
            <a:extLst/>
          </a:lstStyle>
          <a:p>
            <a:r>
              <a:rPr lang="fr-FR" sz="2200" b="1" dirty="0" smtClean="0"/>
              <a:t>BILAN DES  AUTRES COMPETITIONS</a:t>
            </a:r>
            <a:endParaRPr lang="fr-FR" sz="2200" b="1" dirty="0"/>
          </a:p>
        </p:txBody>
      </p:sp>
      <p:sp>
        <p:nvSpPr>
          <p:cNvPr id="30" name="Rectangle 5"/>
          <p:cNvSpPr>
            <a:spLocks noGrp="1"/>
          </p:cNvSpPr>
          <p:nvPr>
            <p:ph type="body" sz="quarter" idx="13"/>
          </p:nvPr>
        </p:nvSpPr>
        <p:spPr>
          <a:xfrm>
            <a:off x="304800" y="260648"/>
            <a:ext cx="7939608" cy="383704"/>
          </a:xfrm>
        </p:spPr>
        <p:txBody>
          <a:bodyPr>
            <a:normAutofit/>
          </a:bodyPr>
          <a:lstStyle>
            <a:extLst/>
          </a:lstStyle>
          <a:p>
            <a:r>
              <a:rPr lang="fr-FR" sz="1600" dirty="0" smtClean="0"/>
              <a:t>RESULTATS COMPETITIONS LIGUE DU CENTRE : CHAMPIONNAT PITCH AND PUT</a:t>
            </a:r>
            <a:endParaRPr lang="fr-FR" sz="1600" dirty="0"/>
          </a:p>
        </p:txBody>
      </p:sp>
      <p:sp>
        <p:nvSpPr>
          <p:cNvPr id="27" name="Rectangle 6"/>
          <p:cNvSpPr>
            <a:spLocks noGrp="1"/>
          </p:cNvSpPr>
          <p:nvPr>
            <p:ph sz="quarter" idx="19"/>
          </p:nvPr>
        </p:nvSpPr>
        <p:spPr>
          <a:xfrm>
            <a:off x="3995936" y="1052736"/>
            <a:ext cx="3965448" cy="1584176"/>
          </a:xfrm>
          <a:prstGeom prst="rect">
            <a:avLst/>
          </a:prstGeom>
        </p:spPr>
        <p:txBody>
          <a:bodyPr>
            <a:noAutofit/>
          </a:bodyPr>
          <a:lstStyle>
            <a:extLst/>
          </a:lstStyle>
          <a:p>
            <a:r>
              <a:rPr lang="fr-FR" sz="1400" dirty="0" smtClean="0">
                <a:latin typeface="Arial" pitchFamily="34" charset="0"/>
                <a:cs typeface="Arial" pitchFamily="34" charset="0"/>
              </a:rPr>
              <a:t>Pour la seconde participation du </a:t>
            </a:r>
            <a:r>
              <a:rPr lang="fr-FR" sz="1400" dirty="0" err="1" smtClean="0">
                <a:latin typeface="Arial" pitchFamily="34" charset="0"/>
                <a:cs typeface="Arial" pitchFamily="34" charset="0"/>
              </a:rPr>
              <a:t>Gazelec</a:t>
            </a:r>
            <a:r>
              <a:rPr lang="fr-FR" sz="1400" dirty="0" smtClean="0">
                <a:latin typeface="Arial" pitchFamily="34" charset="0"/>
                <a:cs typeface="Arial" pitchFamily="34" charset="0"/>
              </a:rPr>
              <a:t> 37 au championnat Pitch and Put, nos 4 joueurs ont obtenu des résultats honorables, en terminant aux 6</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et 10</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places d’une édition 2021 composée de 19 équipes.</a:t>
            </a:r>
          </a:p>
          <a:p>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Les progrès observés par rapport à 2020 sont encourageants pour l’avenir.</a:t>
            </a:r>
          </a:p>
          <a:p>
            <a:endParaRPr lang="fr-FR" sz="1400" dirty="0" smtClean="0">
              <a:latin typeface="Arial" pitchFamily="34" charset="0"/>
              <a:cs typeface="Arial" pitchFamily="34" charset="0"/>
            </a:endParaRPr>
          </a:p>
          <a:p>
            <a:endParaRPr lang="fr-FR" sz="1400" dirty="0" smtClean="0">
              <a:latin typeface="Arial" pitchFamily="34" charset="0"/>
              <a:cs typeface="Arial" pitchFamily="34" charset="0"/>
            </a:endParaRPr>
          </a:p>
          <a:p>
            <a:endParaRPr lang="fr-FR" sz="1400" dirty="0" smtClean="0">
              <a:latin typeface="Arial" pitchFamily="34" charset="0"/>
              <a:cs typeface="Arial" pitchFamily="34" charset="0"/>
            </a:endParaRPr>
          </a:p>
          <a:p>
            <a:endParaRPr lang="fr-FR" sz="1400" dirty="0">
              <a:latin typeface="Arial" pitchFamily="34" charset="0"/>
              <a:cs typeface="Arial" pitchFamily="34" charset="0"/>
            </a:endParaRPr>
          </a:p>
          <a:p>
            <a:endParaRPr lang="fr-FR" sz="1400" dirty="0">
              <a:latin typeface="Arial" pitchFamily="34" charset="0"/>
              <a:cs typeface="Arial" pitchFamily="34" charset="0"/>
            </a:endParaRPr>
          </a:p>
        </p:txBody>
      </p:sp>
      <p:sp>
        <p:nvSpPr>
          <p:cNvPr id="2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20" name="Triangle isocèle 19"/>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
        <p:nvSpPr>
          <p:cNvPr id="25" name="Triangle isocèle 24"/>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
        <p:nvSpPr>
          <p:cNvPr id="13" name="Espace réservé du numéro de diapositive 12"/>
          <p:cNvSpPr>
            <a:spLocks noGrp="1"/>
          </p:cNvSpPr>
          <p:nvPr>
            <p:ph type="sldNum" sz="quarter" idx="21"/>
          </p:nvPr>
        </p:nvSpPr>
        <p:spPr/>
        <p:txBody>
          <a:bodyPr/>
          <a:lstStyle/>
          <a:p>
            <a:pPr algn="r"/>
            <a:fld id="{256D3EEF-DE4E-429D-8EC4-DDC531AFF587}" type="slidenum">
              <a:rPr kumimoji="0" lang="fr-FR" sz="1000" smtClean="0"/>
              <a:pPr algn="r"/>
              <a:t>15</a:t>
            </a:fld>
            <a:endParaRPr kumimoji="0" lang="fr-FR" sz="1000"/>
          </a:p>
        </p:txBody>
      </p:sp>
      <p:sp>
        <p:nvSpPr>
          <p:cNvPr id="19" name="Triangle isocèle 18"/>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pic>
        <p:nvPicPr>
          <p:cNvPr id="16" name="Picture 2"/>
          <p:cNvPicPr>
            <a:picLocks noChangeAspect="1" noChangeArrowheads="1"/>
          </p:cNvPicPr>
          <p:nvPr/>
        </p:nvPicPr>
        <p:blipFill>
          <a:blip r:embed="rId3" cstate="print"/>
          <a:srcRect/>
          <a:stretch>
            <a:fillRect/>
          </a:stretch>
        </p:blipFill>
        <p:spPr bwMode="auto">
          <a:xfrm>
            <a:off x="395536" y="764704"/>
            <a:ext cx="3067684" cy="3382318"/>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a:stretch>
            <a:fillRect/>
          </a:stretch>
        </p:blipFill>
        <p:spPr bwMode="auto">
          <a:xfrm>
            <a:off x="355610" y="4149080"/>
            <a:ext cx="3147230" cy="2041773"/>
          </a:xfrm>
          <a:prstGeom prst="rect">
            <a:avLst/>
          </a:prstGeom>
          <a:noFill/>
          <a:ln w="9525">
            <a:noFill/>
            <a:miter lim="800000"/>
            <a:headEnd/>
            <a:tailEnd/>
          </a:ln>
        </p:spPr>
      </p:pic>
      <p:pic>
        <p:nvPicPr>
          <p:cNvPr id="28" name="Image 27" descr="20210918_145818.jpg"/>
          <p:cNvPicPr>
            <a:picLocks noChangeAspect="1"/>
          </p:cNvPicPr>
          <p:nvPr/>
        </p:nvPicPr>
        <p:blipFill>
          <a:blip r:embed="rId5" cstate="print"/>
          <a:stretch>
            <a:fillRect/>
          </a:stretch>
        </p:blipFill>
        <p:spPr>
          <a:xfrm>
            <a:off x="4211960" y="3212976"/>
            <a:ext cx="3707904" cy="2780928"/>
          </a:xfrm>
          <a:prstGeom prst="rect">
            <a:avLst/>
          </a:prstGeom>
        </p:spPr>
      </p:pic>
      <p:sp>
        <p:nvSpPr>
          <p:cNvPr id="29" name="Ellipse 28"/>
          <p:cNvSpPr/>
          <p:nvPr/>
        </p:nvSpPr>
        <p:spPr>
          <a:xfrm>
            <a:off x="2699792" y="2996952"/>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2699792" y="3909306"/>
            <a:ext cx="72008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16</a:t>
            </a:fld>
            <a:endParaRPr kumimoji="0" lang="fr-FR" sz="1000"/>
          </a:p>
        </p:txBody>
      </p:sp>
      <p:sp>
        <p:nvSpPr>
          <p:cNvPr id="9" name="Titre 8"/>
          <p:cNvSpPr>
            <a:spLocks noGrp="1"/>
          </p:cNvSpPr>
          <p:nvPr>
            <p:ph type="title"/>
          </p:nvPr>
        </p:nvSpPr>
        <p:spPr/>
        <p:txBody>
          <a:bodyPr>
            <a:normAutofit fontScale="90000"/>
          </a:bodyPr>
          <a:lstStyle/>
          <a:p>
            <a:r>
              <a:rPr lang="fr-FR" dirty="0" smtClean="0"/>
              <a:t>CLASSEMENT MERITE REGIONAL 2021</a:t>
            </a:r>
            <a:endParaRPr lang="fr-FR" dirty="0"/>
          </a:p>
        </p:txBody>
      </p:sp>
      <p:sp>
        <p:nvSpPr>
          <p:cNvPr id="10" name="Rectangle 5"/>
          <p:cNvSpPr>
            <a:spLocks noGrp="1"/>
          </p:cNvSpPr>
          <p:nvPr>
            <p:ph type="body" sz="quarter" idx="13"/>
          </p:nvPr>
        </p:nvSpPr>
        <p:spPr>
          <a:xfrm>
            <a:off x="304800" y="260648"/>
            <a:ext cx="7939608" cy="383704"/>
          </a:xfrm>
        </p:spPr>
        <p:txBody>
          <a:bodyPr>
            <a:normAutofit/>
          </a:bodyPr>
          <a:lstStyle>
            <a:extLst/>
          </a:lstStyle>
          <a:p>
            <a:r>
              <a:rPr lang="fr-FR" sz="1600" dirty="0" smtClean="0"/>
              <a:t>CLASSEMENT MERITE REGIONAL 2021</a:t>
            </a:r>
            <a:endParaRPr lang="fr-FR" sz="1600" dirty="0"/>
          </a:p>
        </p:txBody>
      </p:sp>
      <p:pic>
        <p:nvPicPr>
          <p:cNvPr id="13" name="Google Shape;235;p33"/>
          <p:cNvPicPr preferRelativeResize="0"/>
          <p:nvPr/>
        </p:nvPicPr>
        <p:blipFill rotWithShape="1">
          <a:blip r:embed="rId2" cstate="print">
            <a:alphaModFix/>
          </a:blip>
          <a:srcRect/>
          <a:stretch/>
        </p:blipFill>
        <p:spPr>
          <a:xfrm>
            <a:off x="971600" y="980728"/>
            <a:ext cx="7056784" cy="4824536"/>
          </a:xfrm>
          <a:prstGeom prst="rect">
            <a:avLst/>
          </a:prstGeom>
          <a:noFill/>
          <a:ln>
            <a:noFill/>
          </a:ln>
        </p:spPr>
      </p:pic>
      <p:sp>
        <p:nvSpPr>
          <p:cNvPr id="14" name="Ellipse 13"/>
          <p:cNvSpPr/>
          <p:nvPr/>
        </p:nvSpPr>
        <p:spPr>
          <a:xfrm>
            <a:off x="971600" y="1844824"/>
            <a:ext cx="1872208"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95536" y="5949280"/>
            <a:ext cx="5839399" cy="523220"/>
          </a:xfrm>
          <a:prstGeom prst="rect">
            <a:avLst/>
          </a:prstGeom>
          <a:solidFill>
            <a:schemeClr val="accent1">
              <a:lumMod val="60000"/>
              <a:lumOff val="40000"/>
            </a:schemeClr>
          </a:solidFill>
        </p:spPr>
        <p:txBody>
          <a:bodyPr wrap="square" rtlCol="0">
            <a:spAutoFit/>
          </a:bodyPr>
          <a:lstStyle/>
          <a:p>
            <a:pPr algn="ctr"/>
            <a:r>
              <a:rPr lang="fr-FR" sz="1400" b="1" dirty="0" smtClean="0">
                <a:solidFill>
                  <a:srgbClr val="FF0000"/>
                </a:solidFill>
              </a:rPr>
              <a:t>Meilleur classement jamais enregistré pour notre section, derrière l’intouchable « USFEN 37 » et à seulement quelques points de MBDA Golf</a:t>
            </a:r>
            <a:endParaRPr lang="fr-FR" sz="1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17"/>
          <p:cNvSpPr/>
          <p:nvPr/>
        </p:nvSpPr>
        <p:spPr>
          <a:xfrm>
            <a:off x="179512" y="764704"/>
            <a:ext cx="5904656" cy="3600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Challenge annuel </a:t>
            </a:r>
            <a:r>
              <a:rPr lang="fr-FR" dirty="0" err="1" smtClean="0"/>
              <a:t>Gazelec</a:t>
            </a:r>
            <a:r>
              <a:rPr lang="fr-FR" dirty="0" smtClean="0"/>
              <a:t> 37</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7" name="Rectangle à coins arrondis 16"/>
          <p:cNvSpPr/>
          <p:nvPr/>
        </p:nvSpPr>
        <p:spPr>
          <a:xfrm>
            <a:off x="6300192" y="764704"/>
            <a:ext cx="2232248"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Challenge USEAB</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r>
              <a:rPr lang="fr-FR" sz="1400" dirty="0" smtClean="0"/>
              <a:t>Le </a:t>
            </a:r>
            <a:r>
              <a:rPr lang="fr-FR" sz="1400" dirty="0" err="1" smtClean="0"/>
              <a:t>Gazelec</a:t>
            </a:r>
            <a:r>
              <a:rPr lang="fr-FR" sz="1400" dirty="0" smtClean="0"/>
              <a:t> 37 remporte le 1</a:t>
            </a:r>
            <a:r>
              <a:rPr lang="fr-FR" sz="1400" baseline="30000" dirty="0" smtClean="0"/>
              <a:t>er</a:t>
            </a:r>
            <a:r>
              <a:rPr lang="fr-FR" sz="1400" dirty="0" smtClean="0"/>
              <a:t> challenge</a:t>
            </a:r>
            <a:endParaRPr lang="fr-FR" sz="1400" dirty="0"/>
          </a:p>
        </p:txBody>
      </p:sp>
      <p:sp>
        <p:nvSpPr>
          <p:cNvPr id="9" name="Rectangle 5"/>
          <p:cNvSpPr>
            <a:spLocks noGrp="1"/>
          </p:cNvSpPr>
          <p:nvPr>
            <p:ph type="body" sz="quarter" idx="13"/>
          </p:nvPr>
        </p:nvSpPr>
        <p:spPr>
          <a:xfrm>
            <a:off x="304800" y="260648"/>
            <a:ext cx="7939608" cy="383704"/>
          </a:xfrm>
        </p:spPr>
        <p:txBody>
          <a:bodyPr>
            <a:normAutofit/>
          </a:bodyPr>
          <a:lstStyle>
            <a:extLst/>
          </a:lstStyle>
          <a:p>
            <a:r>
              <a:rPr lang="fr-FR" sz="1600" dirty="0" smtClean="0"/>
              <a:t>AUTRES COMPETITIONS : CHALLENGE ANNUEL ET CHALLENGE USEAB</a:t>
            </a:r>
            <a:endParaRPr lang="fr-FR" sz="1600" dirty="0"/>
          </a:p>
        </p:txBody>
      </p:sp>
      <p:sp>
        <p:nvSpPr>
          <p:cNvPr id="10" name="Rectangle 60"/>
          <p:cNvSpPr>
            <a:spLocks noGrp="1"/>
          </p:cNvSpPr>
          <p:nvPr>
            <p:ph type="body" sz="quarter" idx="18"/>
          </p:nvPr>
        </p:nvSpPr>
        <p:spPr>
          <a:xfrm>
            <a:off x="323528" y="4437112"/>
            <a:ext cx="3965448" cy="325752"/>
          </a:xfrm>
        </p:spPr>
        <p:txBody>
          <a:bodyPr>
            <a:noAutofit/>
          </a:bodyPr>
          <a:lstStyle>
            <a:extLst/>
          </a:lstStyle>
          <a:p>
            <a:r>
              <a:rPr lang="fr-FR" sz="1600" dirty="0" smtClean="0"/>
              <a:t>SYNTHESE</a:t>
            </a:r>
            <a:endParaRPr lang="fr-FR" sz="1600" dirty="0"/>
          </a:p>
        </p:txBody>
      </p:sp>
      <p:sp>
        <p:nvSpPr>
          <p:cNvPr id="11" name="Rectangle 6"/>
          <p:cNvSpPr>
            <a:spLocks noGrp="1"/>
          </p:cNvSpPr>
          <p:nvPr>
            <p:ph sz="quarter" idx="19"/>
          </p:nvPr>
        </p:nvSpPr>
        <p:spPr>
          <a:xfrm>
            <a:off x="323528" y="4797152"/>
            <a:ext cx="7997896" cy="1008112"/>
          </a:xfrm>
          <a:prstGeom prst="rect">
            <a:avLst/>
          </a:prstGeom>
        </p:spPr>
        <p:txBody>
          <a:bodyPr>
            <a:noAutofit/>
          </a:bodyPr>
          <a:lstStyle>
            <a:extLst/>
          </a:lstStyle>
          <a:p>
            <a:r>
              <a:rPr lang="fr-FR" sz="1200" dirty="0" smtClean="0"/>
              <a:t>Après l’annulation de notre </a:t>
            </a:r>
            <a:r>
              <a:rPr lang="fr-FR" sz="1200" b="1" dirty="0" smtClean="0"/>
              <a:t>challenge annuel</a:t>
            </a:r>
            <a:r>
              <a:rPr lang="fr-FR" sz="1200" dirty="0" smtClean="0"/>
              <a:t> en 2020, l’édition de cette année 2021 a été un succès marqué par une augmentation du nombre des participants (meilleur score enregistré depuis 2015), et par un niveau de satisfaction élevé des joueurs  inscrits à cette compétition à l’esprit amical et qui a fait la part belle également à l’esprit d’équipe (classement par équipe initié pour la première fois en 2021).</a:t>
            </a:r>
          </a:p>
          <a:p>
            <a:endParaRPr lang="fr-FR" sz="1200" dirty="0" smtClean="0"/>
          </a:p>
          <a:p>
            <a:r>
              <a:rPr lang="fr-FR" sz="1200" dirty="0" smtClean="0"/>
              <a:t>La première édition du </a:t>
            </a:r>
            <a:r>
              <a:rPr lang="fr-FR" sz="1200" b="1" dirty="0" smtClean="0"/>
              <a:t>challenge contre l’USEAB</a:t>
            </a:r>
            <a:r>
              <a:rPr lang="fr-FR" sz="1200" dirty="0" smtClean="0"/>
              <a:t>, remportée de manière anecdotique par le </a:t>
            </a:r>
            <a:r>
              <a:rPr lang="fr-FR" sz="1200" dirty="0" err="1" smtClean="0"/>
              <a:t>Gazelec</a:t>
            </a:r>
            <a:r>
              <a:rPr lang="fr-FR" sz="1200" dirty="0" smtClean="0"/>
              <a:t> 37,  a été appréciée de la vingtaine de participants à chaque match organisé (aller à </a:t>
            </a:r>
            <a:r>
              <a:rPr lang="fr-FR" sz="1200" dirty="0" err="1" smtClean="0"/>
              <a:t>Ardrée</a:t>
            </a:r>
            <a:r>
              <a:rPr lang="fr-FR" sz="1200" dirty="0" smtClean="0"/>
              <a:t> – retour à Baugé). La formule devrait être reconduite.</a:t>
            </a:r>
          </a:p>
          <a:p>
            <a:endParaRPr lang="fr-FR" sz="1200" dirty="0" smtClean="0"/>
          </a:p>
          <a:p>
            <a:endParaRPr lang="fr-FR" sz="1200" dirty="0" smtClean="0"/>
          </a:p>
          <a:p>
            <a:endParaRPr lang="fr-FR" sz="1200" dirty="0" smtClean="0"/>
          </a:p>
          <a:p>
            <a:endParaRPr lang="fr-FR" sz="1200" dirty="0"/>
          </a:p>
          <a:p>
            <a:endParaRPr lang="fr-FR" sz="1200" dirty="0"/>
          </a:p>
        </p:txBody>
      </p:sp>
      <p:sp>
        <p:nvSpPr>
          <p:cNvPr id="12" name="Rectangle 2"/>
          <p:cNvSpPr>
            <a:spLocks noGrp="1"/>
          </p:cNvSpPr>
          <p:nvPr>
            <p:ph type="title"/>
          </p:nvPr>
        </p:nvSpPr>
        <p:spPr>
          <a:xfrm>
            <a:off x="8610600" y="381000"/>
            <a:ext cx="533400" cy="5867400"/>
          </a:xfrm>
        </p:spPr>
        <p:txBody>
          <a:bodyPr>
            <a:noAutofit/>
          </a:bodyPr>
          <a:lstStyle>
            <a:extLst/>
          </a:lstStyle>
          <a:p>
            <a:r>
              <a:rPr lang="fr-FR" sz="2200" b="1" dirty="0" smtClean="0"/>
              <a:t>LES CHALLENGES 2021</a:t>
            </a:r>
            <a:endParaRPr lang="fr-FR" sz="2200" b="1" dirty="0"/>
          </a:p>
        </p:txBody>
      </p:sp>
      <p:sp>
        <p:nvSpPr>
          <p:cNvPr id="7" name="Espace réservé du numéro de diapositive 6"/>
          <p:cNvSpPr>
            <a:spLocks noGrp="1"/>
          </p:cNvSpPr>
          <p:nvPr>
            <p:ph type="sldNum" sz="quarter" idx="21"/>
          </p:nvPr>
        </p:nvSpPr>
        <p:spPr/>
        <p:txBody>
          <a:bodyPr/>
          <a:lstStyle/>
          <a:p>
            <a:pPr algn="r"/>
            <a:fld id="{256D3EEF-DE4E-429D-8EC4-DDC531AFF587}" type="slidenum">
              <a:rPr kumimoji="0" lang="fr-FR" sz="1000" smtClean="0"/>
              <a:pPr algn="r"/>
              <a:t>17</a:t>
            </a:fld>
            <a:endParaRPr kumimoji="0" lang="fr-FR" sz="1000"/>
          </a:p>
        </p:txBody>
      </p:sp>
      <p:pic>
        <p:nvPicPr>
          <p:cNvPr id="8" name="Picture 1"/>
          <p:cNvPicPr>
            <a:picLocks noChangeAspect="1" noChangeArrowheads="1"/>
          </p:cNvPicPr>
          <p:nvPr/>
        </p:nvPicPr>
        <p:blipFill>
          <a:blip r:embed="rId2" cstate="print"/>
          <a:srcRect/>
          <a:stretch>
            <a:fillRect/>
          </a:stretch>
        </p:blipFill>
        <p:spPr bwMode="auto">
          <a:xfrm>
            <a:off x="6372200" y="1268760"/>
            <a:ext cx="2016224" cy="1008112"/>
          </a:xfrm>
          <a:prstGeom prst="rect">
            <a:avLst/>
          </a:prstGeom>
          <a:noFill/>
          <a:ln w="1">
            <a:noFill/>
            <a:miter lim="800000"/>
            <a:headEnd/>
            <a:tailEnd type="none" w="med" len="med"/>
          </a:ln>
          <a:effectLst/>
        </p:spPr>
      </p:pic>
      <p:graphicFrame>
        <p:nvGraphicFramePr>
          <p:cNvPr id="14" name="Tableau 13"/>
          <p:cNvGraphicFramePr>
            <a:graphicFrameLocks noGrp="1"/>
          </p:cNvGraphicFramePr>
          <p:nvPr/>
        </p:nvGraphicFramePr>
        <p:xfrm>
          <a:off x="6372200" y="2348881"/>
          <a:ext cx="2016224" cy="1057053"/>
        </p:xfrm>
        <a:graphic>
          <a:graphicData uri="http://schemas.openxmlformats.org/drawingml/2006/table">
            <a:tbl>
              <a:tblPr/>
              <a:tblGrid>
                <a:gridCol w="467197"/>
                <a:gridCol w="750579"/>
                <a:gridCol w="798448"/>
              </a:tblGrid>
              <a:tr h="117543">
                <a:tc>
                  <a:txBody>
                    <a:bodyPr/>
                    <a:lstStyle/>
                    <a:p>
                      <a:pPr algn="l" fontAlgn="b"/>
                      <a:r>
                        <a:rPr lang="fr-FR" sz="800" b="0" i="0" u="none" strike="noStrike" dirty="0">
                          <a:solidFill>
                            <a:srgbClr val="000000"/>
                          </a:solidFill>
                          <a:latin typeface="Times New Roman"/>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EECE1"/>
                    </a:solidFill>
                  </a:tcPr>
                </a:tc>
                <a:tc rowSpan="2">
                  <a:txBody>
                    <a:bodyPr/>
                    <a:lstStyle/>
                    <a:p>
                      <a:pPr algn="ctr" fontAlgn="ctr"/>
                      <a:r>
                        <a:rPr lang="fr-FR" sz="800" b="1" i="0" u="none" strike="noStrike" dirty="0">
                          <a:solidFill>
                            <a:srgbClr val="000000"/>
                          </a:solidFill>
                          <a:latin typeface="Times New Roman"/>
                        </a:rPr>
                        <a:t>USEAB</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800" b="1" i="0" u="none" strike="noStrike">
                          <a:solidFill>
                            <a:srgbClr val="000000"/>
                          </a:solidFill>
                          <a:latin typeface="Times New Roman"/>
                        </a:rPr>
                        <a:t>GAZELEC 37</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180209">
                <a:tc>
                  <a:txBody>
                    <a:bodyPr/>
                    <a:lstStyle/>
                    <a:p>
                      <a:pPr algn="l" fontAlgn="b"/>
                      <a:r>
                        <a:rPr lang="fr-FR" sz="800" b="0" i="0" u="none" strike="noStrike">
                          <a:solidFill>
                            <a:srgbClr val="000000"/>
                          </a:solidFill>
                          <a:latin typeface="Times New Roman"/>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fr-FR"/>
                    </a:p>
                  </a:txBody>
                  <a:tcPr/>
                </a:tc>
                <a:tc vMerge="1">
                  <a:txBody>
                    <a:bodyPr/>
                    <a:lstStyle/>
                    <a:p>
                      <a:endParaRPr lang="fr-FR"/>
                    </a:p>
                  </a:txBody>
                  <a:tcPr/>
                </a:tc>
              </a:tr>
              <a:tr h="149188">
                <a:tc>
                  <a:txBody>
                    <a:bodyPr/>
                    <a:lstStyle/>
                    <a:p>
                      <a:pPr algn="l" fontAlgn="b"/>
                      <a:r>
                        <a:rPr lang="fr-FR" sz="700" b="1" i="0" u="none" strike="noStrike" dirty="0">
                          <a:solidFill>
                            <a:srgbClr val="000000"/>
                          </a:solidFill>
                          <a:latin typeface="Times New Roman"/>
                        </a:rPr>
                        <a:t>ALLER</a:t>
                      </a:r>
                      <a:endParaRPr lang="fr-FR" sz="800" b="1" i="0" u="none" strike="noStrike" dirty="0">
                        <a:solidFill>
                          <a:srgbClr val="000000"/>
                        </a:solidFill>
                        <a:latin typeface="Times New Roman"/>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EECE1"/>
                    </a:solidFill>
                  </a:tcPr>
                </a:tc>
                <a:tc>
                  <a:txBody>
                    <a:bodyPr/>
                    <a:lstStyle/>
                    <a:p>
                      <a:pPr algn="ctr" fontAlgn="b"/>
                      <a:r>
                        <a:rPr lang="fr-FR" sz="800" b="0" i="0" u="none" strike="noStrike">
                          <a:solidFill>
                            <a:srgbClr val="000000"/>
                          </a:solidFill>
                          <a:latin typeface="Times New Roman"/>
                        </a:rPr>
                        <a:t>203</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fr-FR" sz="800" b="0" i="0" u="none" strike="noStrike" dirty="0">
                          <a:solidFill>
                            <a:srgbClr val="000000"/>
                          </a:solidFill>
                          <a:latin typeface="Times New Roman"/>
                        </a:rPr>
                        <a:t>222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92D050"/>
                    </a:solidFill>
                  </a:tcPr>
                </a:tc>
              </a:tr>
              <a:tr h="255216">
                <a:tc>
                  <a:txBody>
                    <a:bodyPr/>
                    <a:lstStyle/>
                    <a:p>
                      <a:pPr algn="l" fontAlgn="b"/>
                      <a:r>
                        <a:rPr lang="fr-FR" sz="700" b="1" i="0" u="none" strike="noStrike" dirty="0">
                          <a:solidFill>
                            <a:srgbClr val="000000"/>
                          </a:solidFill>
                          <a:latin typeface="Times New Roman"/>
                        </a:rPr>
                        <a:t>RETOUR</a:t>
                      </a:r>
                      <a:endParaRPr lang="fr-FR" sz="800" b="1" i="0" u="none" strike="noStrike" dirty="0">
                        <a:solidFill>
                          <a:srgbClr val="000000"/>
                        </a:solidFill>
                        <a:latin typeface="Times New Roman"/>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ctr" fontAlgn="b"/>
                      <a:r>
                        <a:rPr lang="fr-FR" sz="800" b="0" i="0" u="none" strike="noStrike" dirty="0">
                          <a:solidFill>
                            <a:srgbClr val="000000"/>
                          </a:solidFill>
                          <a:latin typeface="Times New Roman"/>
                        </a:rPr>
                        <a:t>253</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fr-FR" sz="800" b="0" i="0" u="none" strike="noStrike">
                          <a:solidFill>
                            <a:srgbClr val="000000"/>
                          </a:solidFill>
                          <a:latin typeface="Times New Roman"/>
                        </a:rPr>
                        <a:t>253</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2D050"/>
                    </a:solidFill>
                  </a:tcPr>
                </a:tc>
              </a:tr>
              <a:tr h="116974">
                <a:tc>
                  <a:txBody>
                    <a:bodyPr/>
                    <a:lstStyle/>
                    <a:p>
                      <a:pPr algn="l" fontAlgn="b"/>
                      <a:r>
                        <a:rPr lang="fr-FR" sz="800" b="1" i="0" u="none" strike="noStrike">
                          <a:solidFill>
                            <a:srgbClr val="000000"/>
                          </a:solidFill>
                          <a:latin typeface="Times New Roman"/>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EECE1"/>
                    </a:solidFill>
                  </a:tcPr>
                </a:tc>
                <a:tc>
                  <a:txBody>
                    <a:bodyPr/>
                    <a:lstStyle/>
                    <a:p>
                      <a:pPr algn="ctr" fontAlgn="b"/>
                      <a:r>
                        <a:rPr lang="fr-FR" sz="800" b="0" i="0" u="none" strike="noStrike">
                          <a:solidFill>
                            <a:srgbClr val="000000"/>
                          </a:solidFill>
                          <a:latin typeface="Times New Roman"/>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800" b="0" i="0" u="none" strike="noStrike">
                          <a:solidFill>
                            <a:srgbClr val="000000"/>
                          </a:solidFill>
                          <a:latin typeface="Times New Roman"/>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92D050"/>
                    </a:solidFill>
                  </a:tcPr>
                </a:tc>
              </a:tr>
              <a:tr h="116974">
                <a:tc>
                  <a:txBody>
                    <a:bodyPr/>
                    <a:lstStyle/>
                    <a:p>
                      <a:pPr algn="l" fontAlgn="ctr"/>
                      <a:r>
                        <a:rPr lang="fr-FR" sz="700" b="1" i="0" u="none" strike="noStrike" dirty="0" smtClean="0">
                          <a:solidFill>
                            <a:srgbClr val="000000"/>
                          </a:solidFill>
                          <a:latin typeface="Times New Roman"/>
                        </a:rPr>
                        <a:t>TOTAL</a:t>
                      </a:r>
                      <a:endParaRPr lang="fr-FR" sz="800" b="1" i="0" u="none" strike="noStrike" dirty="0" smtClean="0">
                        <a:solidFill>
                          <a:srgbClr val="000000"/>
                        </a:solidFill>
                        <a:latin typeface="Times New Roman"/>
                      </a:endParaRPr>
                    </a:p>
                    <a:p>
                      <a:pPr algn="l" fontAlgn="ctr"/>
                      <a:endParaRPr lang="fr-FR" sz="800" b="1" i="0" u="none" strike="noStrike" dirty="0">
                        <a:solidFill>
                          <a:srgbClr val="000000"/>
                        </a:solidFill>
                        <a:latin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800" b="0" i="0" u="none" strike="noStrike" dirty="0">
                          <a:solidFill>
                            <a:srgbClr val="000000"/>
                          </a:solidFill>
                          <a:latin typeface="Times New Roman"/>
                        </a:rPr>
                        <a:t>456</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latin typeface="Times New Roman"/>
                        </a:rPr>
                        <a:t>475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16" name="Graphique 15"/>
          <p:cNvGraphicFramePr/>
          <p:nvPr/>
        </p:nvGraphicFramePr>
        <p:xfrm>
          <a:off x="251520" y="1484784"/>
          <a:ext cx="5472608" cy="2448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04800" y="332656"/>
            <a:ext cx="4123184" cy="432048"/>
          </a:xfrm>
        </p:spPr>
        <p:txBody>
          <a:bodyPr>
            <a:noAutofit/>
          </a:bodyPr>
          <a:lstStyle/>
          <a:p>
            <a:r>
              <a:rPr lang="fr-FR" sz="1600" dirty="0" smtClean="0"/>
              <a:t>BILAN DES INDEX DE NOS ADHERENTS</a:t>
            </a:r>
            <a:endParaRPr lang="fr-FR" sz="1600" dirty="0"/>
          </a:p>
        </p:txBody>
      </p:sp>
      <p:sp>
        <p:nvSpPr>
          <p:cNvPr id="8" name="Espace réservé du numéro de diapositive 7"/>
          <p:cNvSpPr>
            <a:spLocks noGrp="1"/>
          </p:cNvSpPr>
          <p:nvPr>
            <p:ph type="sldNum" sz="quarter" idx="21"/>
          </p:nvPr>
        </p:nvSpPr>
        <p:spPr/>
        <p:txBody>
          <a:bodyPr/>
          <a:lstStyle/>
          <a:p>
            <a:pPr algn="r"/>
            <a:fld id="{256D3EEF-DE4E-429D-8EC4-DDC531AFF587}" type="slidenum">
              <a:rPr kumimoji="0" lang="fr-FR" sz="1000" smtClean="0"/>
              <a:pPr algn="r"/>
              <a:t>18</a:t>
            </a:fld>
            <a:endParaRPr kumimoji="0" lang="fr-FR" sz="1000"/>
          </a:p>
        </p:txBody>
      </p:sp>
      <p:sp>
        <p:nvSpPr>
          <p:cNvPr id="9" name="Titre 8"/>
          <p:cNvSpPr>
            <a:spLocks noGrp="1"/>
          </p:cNvSpPr>
          <p:nvPr>
            <p:ph type="title"/>
          </p:nvPr>
        </p:nvSpPr>
        <p:spPr/>
        <p:txBody>
          <a:bodyPr>
            <a:normAutofit fontScale="90000"/>
          </a:bodyPr>
          <a:lstStyle/>
          <a:p>
            <a:r>
              <a:rPr lang="fr-FR" dirty="0" smtClean="0"/>
              <a:t>BILAN DES INDEX DE NOS ADHERENTS</a:t>
            </a:r>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251520" y="908720"/>
            <a:ext cx="4968552" cy="2592287"/>
          </a:xfrm>
          <a:prstGeom prst="rect">
            <a:avLst/>
          </a:prstGeom>
          <a:noFill/>
          <a:ln w="9525">
            <a:noFill/>
            <a:miter lim="800000"/>
            <a:headEnd/>
            <a:tailEnd/>
          </a:ln>
          <a:effectLst/>
        </p:spPr>
      </p:pic>
      <p:graphicFrame>
        <p:nvGraphicFramePr>
          <p:cNvPr id="13" name="Tableau 12"/>
          <p:cNvGraphicFramePr>
            <a:graphicFrameLocks noGrp="1"/>
          </p:cNvGraphicFramePr>
          <p:nvPr/>
        </p:nvGraphicFramePr>
        <p:xfrm>
          <a:off x="395536" y="4221088"/>
          <a:ext cx="3600398" cy="1152128"/>
        </p:xfrm>
        <a:graphic>
          <a:graphicData uri="http://schemas.openxmlformats.org/drawingml/2006/table">
            <a:tbl>
              <a:tblPr/>
              <a:tblGrid>
                <a:gridCol w="1200134"/>
                <a:gridCol w="600066"/>
                <a:gridCol w="600066"/>
                <a:gridCol w="600066"/>
                <a:gridCol w="600066"/>
              </a:tblGrid>
              <a:tr h="152333">
                <a:tc>
                  <a:txBody>
                    <a:bodyPr/>
                    <a:lstStyle/>
                    <a:p>
                      <a:pPr algn="ctr" fontAlgn="ctr"/>
                      <a:endParaRPr lang="fr-FR" sz="800" b="0" i="0" u="none" strike="noStrike" dirty="0">
                        <a:solidFill>
                          <a:schemeClr val="bg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ctr"/>
                      <a:endParaRPr lang="fr-FR" sz="800" b="0" i="0" u="none" strike="noStrike" dirty="0">
                        <a:solidFill>
                          <a:schemeClr val="bg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ctr"/>
                      <a:r>
                        <a:rPr lang="fr-FR" sz="800" b="0" i="0" u="none" strike="noStrike" dirty="0" smtClean="0">
                          <a:solidFill>
                            <a:schemeClr val="bg1"/>
                          </a:solidFill>
                          <a:latin typeface="Calibri"/>
                        </a:rPr>
                        <a:t>Début 2021</a:t>
                      </a:r>
                      <a:endParaRPr lang="fr-FR" sz="800" b="0" i="0" u="none" strike="noStrike" dirty="0">
                        <a:solidFill>
                          <a:schemeClr val="bg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ctr"/>
                      <a:r>
                        <a:rPr lang="fr-FR" sz="800" b="0" i="0" u="none" strike="noStrike" dirty="0" smtClean="0">
                          <a:solidFill>
                            <a:schemeClr val="bg1"/>
                          </a:solidFill>
                          <a:latin typeface="Calibri"/>
                        </a:rPr>
                        <a:t>Fin 2021</a:t>
                      </a:r>
                      <a:endParaRPr lang="fr-FR" sz="800" b="0" i="0" u="none" strike="noStrike" dirty="0">
                        <a:solidFill>
                          <a:schemeClr val="bg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endParaRPr lang="fr-FR" sz="800" b="0" i="0" u="none" strike="noStrike" dirty="0">
                        <a:solidFill>
                          <a:schemeClr val="bg1"/>
                        </a:solidFill>
                        <a:latin typeface="Times New Roman"/>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r>
              <a:tr h="152333">
                <a:tc>
                  <a:txBody>
                    <a:bodyPr/>
                    <a:lstStyle/>
                    <a:p>
                      <a:pPr algn="ctr" fontAlgn="ctr"/>
                      <a:r>
                        <a:rPr lang="fr-FR" sz="800" b="0" i="0" u="none" strike="noStrike" dirty="0">
                          <a:solidFill>
                            <a:srgbClr val="000000"/>
                          </a:solidFill>
                          <a:latin typeface="Calibri"/>
                        </a:rPr>
                        <a:t>CHATELET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Bruno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50,9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Times New Roman"/>
                        </a:rPr>
                        <a:t>-9,1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9712">
                <a:tc>
                  <a:txBody>
                    <a:bodyPr/>
                    <a:lstStyle/>
                    <a:p>
                      <a:pPr algn="ctr" fontAlgn="ctr"/>
                      <a:r>
                        <a:rPr lang="fr-FR" sz="800" b="0" i="0" u="none" strike="noStrike">
                          <a:solidFill>
                            <a:srgbClr val="000000"/>
                          </a:solidFill>
                          <a:latin typeface="Calibri"/>
                        </a:rPr>
                        <a:t>SAUVAGE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Dominique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Times New Roman"/>
                        </a:rPr>
                        <a:t>-7,3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2BB5A"/>
                    </a:solidFill>
                  </a:tcPr>
                </a:tc>
              </a:tr>
              <a:tr h="209250">
                <a:tc>
                  <a:txBody>
                    <a:bodyPr/>
                    <a:lstStyle/>
                    <a:p>
                      <a:pPr algn="ctr" fontAlgn="ctr"/>
                      <a:r>
                        <a:rPr lang="fr-FR" sz="800" b="0" i="0" u="none" strike="noStrike">
                          <a:solidFill>
                            <a:srgbClr val="000000"/>
                          </a:solidFill>
                          <a:latin typeface="Calibri"/>
                        </a:rPr>
                        <a:t>MAILLARD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Jean-Michel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Times New Roman"/>
                        </a:rPr>
                        <a:t>-4,8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B68"/>
                    </a:solidFill>
                  </a:tcPr>
                </a:tc>
              </a:tr>
              <a:tr h="209250">
                <a:tc>
                  <a:txBody>
                    <a:bodyPr/>
                    <a:lstStyle/>
                    <a:p>
                      <a:pPr algn="ctr" fontAlgn="ctr"/>
                      <a:r>
                        <a:rPr lang="fr-FR" sz="800" b="0" i="0" u="none" strike="noStrike">
                          <a:solidFill>
                            <a:srgbClr val="000000"/>
                          </a:solidFill>
                          <a:latin typeface="Calibri"/>
                        </a:rPr>
                        <a:t>DUDEK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Pascal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latin typeface="Calibri"/>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Times New Roman"/>
                        </a:rPr>
                        <a:t>-4,5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6A"/>
                    </a:solidFill>
                  </a:tcPr>
                </a:tc>
              </a:tr>
              <a:tr h="209250">
                <a:tc>
                  <a:txBody>
                    <a:bodyPr/>
                    <a:lstStyle/>
                    <a:p>
                      <a:pPr algn="ctr" fontAlgn="ctr"/>
                      <a:r>
                        <a:rPr lang="fr-FR" sz="800" b="0" i="0" u="none" strike="noStrike">
                          <a:solidFill>
                            <a:srgbClr val="000000"/>
                          </a:solidFill>
                          <a:latin typeface="Calibri"/>
                        </a:rPr>
                        <a:t>GROUSSET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Francis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Calibri"/>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Times New Roman"/>
                        </a:rPr>
                        <a:t>-4,4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E6A"/>
                    </a:solidFill>
                  </a:tcPr>
                </a:tc>
              </a:tr>
            </a:tbl>
          </a:graphicData>
        </a:graphic>
      </p:graphicFrame>
      <p:sp>
        <p:nvSpPr>
          <p:cNvPr id="14" name="ZoneTexte 13"/>
          <p:cNvSpPr txBox="1"/>
          <p:nvPr/>
        </p:nvSpPr>
        <p:spPr>
          <a:xfrm>
            <a:off x="323528" y="3717032"/>
            <a:ext cx="3672408" cy="369332"/>
          </a:xfrm>
          <a:prstGeom prst="rect">
            <a:avLst/>
          </a:prstGeom>
          <a:solidFill>
            <a:schemeClr val="accent4"/>
          </a:solidFill>
        </p:spPr>
        <p:txBody>
          <a:bodyPr wrap="square" rtlCol="0">
            <a:spAutoFit/>
          </a:bodyPr>
          <a:lstStyle/>
          <a:p>
            <a:r>
              <a:rPr lang="fr-FR" dirty="0" smtClean="0">
                <a:solidFill>
                  <a:schemeClr val="bg1"/>
                </a:solidFill>
              </a:rPr>
              <a:t>Les 5 meilleures progressions 2021</a:t>
            </a:r>
            <a:endParaRPr lang="fr-FR"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5292080" y="908720"/>
            <a:ext cx="3246652" cy="2592288"/>
          </a:xfrm>
          <a:prstGeom prst="rect">
            <a:avLst/>
          </a:prstGeom>
          <a:noFill/>
          <a:ln w="9525">
            <a:noFill/>
            <a:miter lim="800000"/>
            <a:headEnd/>
            <a:tailEnd/>
          </a:ln>
          <a:effectLst/>
        </p:spPr>
      </p:pic>
      <p:sp>
        <p:nvSpPr>
          <p:cNvPr id="10" name="ZoneTexte 9"/>
          <p:cNvSpPr txBox="1"/>
          <p:nvPr/>
        </p:nvSpPr>
        <p:spPr>
          <a:xfrm>
            <a:off x="4211960" y="3717032"/>
            <a:ext cx="4248472" cy="2462213"/>
          </a:xfrm>
          <a:prstGeom prst="rect">
            <a:avLst/>
          </a:prstGeom>
          <a:noFill/>
        </p:spPr>
        <p:txBody>
          <a:bodyPr wrap="square" rtlCol="0">
            <a:spAutoFit/>
          </a:bodyPr>
          <a:lstStyle/>
          <a:p>
            <a:r>
              <a:rPr lang="fr-FR" sz="1400" dirty="0" smtClean="0">
                <a:latin typeface="Arial" pitchFamily="34" charset="0"/>
                <a:cs typeface="Arial" pitchFamily="34" charset="0"/>
              </a:rPr>
              <a:t>L’index moyen des joueurs du </a:t>
            </a:r>
            <a:r>
              <a:rPr lang="fr-FR" sz="1400" dirty="0" err="1" smtClean="0">
                <a:latin typeface="Arial" pitchFamily="34" charset="0"/>
                <a:cs typeface="Arial" pitchFamily="34" charset="0"/>
              </a:rPr>
              <a:t>Gazelec</a:t>
            </a:r>
            <a:r>
              <a:rPr lang="fr-FR" sz="1400" dirty="0" smtClean="0">
                <a:latin typeface="Arial" pitchFamily="34" charset="0"/>
                <a:cs typeface="Arial" pitchFamily="34" charset="0"/>
              </a:rPr>
              <a:t> 37 à fin 2021 est de 34,0 contre 35,4 à fin 2020.</a:t>
            </a:r>
          </a:p>
          <a:p>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Félicitations à Olivier CHERY, premier membre à atteindre un index à un seul chiffre et à Bruno CHATELET qui réalise la meilleure progression en 2021.</a:t>
            </a:r>
          </a:p>
          <a:p>
            <a:endParaRPr lang="fr-FR" sz="1400" dirty="0" smtClean="0">
              <a:latin typeface="Arial" pitchFamily="34" charset="0"/>
              <a:cs typeface="Arial" pitchFamily="34" charset="0"/>
            </a:endParaRPr>
          </a:p>
          <a:p>
            <a:r>
              <a:rPr lang="fr-FR" sz="1400" dirty="0" smtClean="0">
                <a:latin typeface="Arial" pitchFamily="34" charset="0"/>
                <a:cs typeface="Arial" pitchFamily="34" charset="0"/>
              </a:rPr>
              <a:t>26 membres ont un index inférieur à 20 alors que 12 de nos  membres n’ont jamais participé à une compétition.</a:t>
            </a:r>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p:cNvSpPr>
          <p:nvPr>
            <p:ph type="body" sz="quarter" idx="13"/>
          </p:nvPr>
        </p:nvSpPr>
        <p:spPr>
          <a:xfrm>
            <a:off x="304800" y="260648"/>
            <a:ext cx="7939608" cy="383704"/>
          </a:xfrm>
        </p:spPr>
        <p:txBody>
          <a:bodyPr>
            <a:normAutofit/>
          </a:bodyPr>
          <a:lstStyle>
            <a:extLst/>
          </a:lstStyle>
          <a:p>
            <a:r>
              <a:rPr lang="fr-FR" sz="1600" dirty="0" smtClean="0"/>
              <a:t>AUTRES COMPETITIONS</a:t>
            </a:r>
            <a:endParaRPr lang="fr-FR" sz="1600" dirty="0"/>
          </a:p>
        </p:txBody>
      </p:sp>
      <p:sp>
        <p:nvSpPr>
          <p:cNvPr id="10" name="Rectangle 60"/>
          <p:cNvSpPr>
            <a:spLocks noGrp="1"/>
          </p:cNvSpPr>
          <p:nvPr>
            <p:ph type="body" sz="quarter" idx="18"/>
          </p:nvPr>
        </p:nvSpPr>
        <p:spPr>
          <a:xfrm>
            <a:off x="323528" y="4149080"/>
            <a:ext cx="3965448" cy="325752"/>
          </a:xfrm>
        </p:spPr>
        <p:txBody>
          <a:bodyPr>
            <a:noAutofit/>
          </a:bodyPr>
          <a:lstStyle>
            <a:extLst/>
          </a:lstStyle>
          <a:p>
            <a:r>
              <a:rPr lang="fr-FR" sz="1600" dirty="0" smtClean="0"/>
              <a:t>SYNTHESE</a:t>
            </a:r>
            <a:endParaRPr lang="fr-FR" sz="1600" dirty="0"/>
          </a:p>
        </p:txBody>
      </p:sp>
      <p:sp>
        <p:nvSpPr>
          <p:cNvPr id="11" name="Rectangle 6"/>
          <p:cNvSpPr>
            <a:spLocks noGrp="1"/>
          </p:cNvSpPr>
          <p:nvPr>
            <p:ph sz="quarter" idx="19"/>
          </p:nvPr>
        </p:nvSpPr>
        <p:spPr>
          <a:xfrm>
            <a:off x="323528" y="4581128"/>
            <a:ext cx="7997896" cy="1008112"/>
          </a:xfrm>
          <a:prstGeom prst="rect">
            <a:avLst/>
          </a:prstGeom>
        </p:spPr>
        <p:txBody>
          <a:bodyPr>
            <a:noAutofit/>
          </a:bodyPr>
          <a:lstStyle>
            <a:extLst/>
          </a:lstStyle>
          <a:p>
            <a:r>
              <a:rPr lang="fr-FR" sz="1400" dirty="0" smtClean="0"/>
              <a:t>Le contexte sanitaire du printemps a conduit les organisateurs du TGO et des JNSE à reporter en 2022 ces 2 évènements.</a:t>
            </a:r>
          </a:p>
          <a:p>
            <a:r>
              <a:rPr lang="fr-FR" sz="1400" dirty="0" smtClean="0"/>
              <a:t> </a:t>
            </a:r>
          </a:p>
          <a:p>
            <a:r>
              <a:rPr lang="fr-FR" sz="1400" dirty="0" smtClean="0"/>
              <a:t>Avec l’arrivée de 2 nouvelles compétitions amicales proposées par le comité départemental 37 à destination des sections « golf entreprise », notre offre 2021 a été étoffée. Dommage que la mobilisation n’ait pas été au rendez-vous de ces nouvelles opportunités de rencontrer d’autres golfeurs du département.</a:t>
            </a:r>
          </a:p>
          <a:p>
            <a:r>
              <a:rPr lang="fr-FR" sz="1400" dirty="0" smtClean="0"/>
              <a:t>.</a:t>
            </a:r>
          </a:p>
          <a:p>
            <a:endParaRPr lang="fr-FR" sz="1400" dirty="0" smtClean="0"/>
          </a:p>
          <a:p>
            <a:endParaRPr lang="fr-FR" sz="1400" dirty="0" smtClean="0"/>
          </a:p>
          <a:p>
            <a:endParaRPr lang="fr-FR" sz="1400" dirty="0" smtClean="0"/>
          </a:p>
          <a:p>
            <a:endParaRPr lang="fr-FR" sz="1400" dirty="0"/>
          </a:p>
          <a:p>
            <a:endParaRPr lang="fr-FR" sz="1400" dirty="0"/>
          </a:p>
        </p:txBody>
      </p:sp>
      <p:sp>
        <p:nvSpPr>
          <p:cNvPr id="12" name="Rectangle 2"/>
          <p:cNvSpPr>
            <a:spLocks noGrp="1"/>
          </p:cNvSpPr>
          <p:nvPr>
            <p:ph type="title"/>
          </p:nvPr>
        </p:nvSpPr>
        <p:spPr>
          <a:xfrm>
            <a:off x="8610600" y="381000"/>
            <a:ext cx="533400" cy="5867400"/>
          </a:xfrm>
        </p:spPr>
        <p:txBody>
          <a:bodyPr>
            <a:noAutofit/>
          </a:bodyPr>
          <a:lstStyle>
            <a:extLst/>
          </a:lstStyle>
          <a:p>
            <a:r>
              <a:rPr lang="fr-FR" sz="2200" b="1" dirty="0" smtClean="0"/>
              <a:t>AUTRES PARTICIPATIONS GAZELEC 37</a:t>
            </a:r>
            <a:endParaRPr lang="fr-FR" sz="2200" b="1" dirty="0"/>
          </a:p>
        </p:txBody>
      </p:sp>
      <p:graphicFrame>
        <p:nvGraphicFramePr>
          <p:cNvPr id="13" name="Tableau 12"/>
          <p:cNvGraphicFramePr>
            <a:graphicFrameLocks noGrp="1"/>
          </p:cNvGraphicFramePr>
          <p:nvPr/>
        </p:nvGraphicFramePr>
        <p:xfrm>
          <a:off x="395535" y="764704"/>
          <a:ext cx="7848873" cy="3053080"/>
        </p:xfrm>
        <a:graphic>
          <a:graphicData uri="http://schemas.openxmlformats.org/drawingml/2006/table">
            <a:tbl>
              <a:tblPr firstRow="1" bandRow="1">
                <a:tableStyleId>{1E171933-4619-4E11-9A3F-F7608DF75F80}</a:tableStyleId>
              </a:tblPr>
              <a:tblGrid>
                <a:gridCol w="2616291"/>
                <a:gridCol w="2616291"/>
                <a:gridCol w="2616291"/>
              </a:tblGrid>
              <a:tr h="370840">
                <a:tc>
                  <a:txBody>
                    <a:bodyPr/>
                    <a:lstStyle/>
                    <a:p>
                      <a:r>
                        <a:rPr lang="fr-FR" dirty="0" smtClean="0"/>
                        <a:t>Evènements</a:t>
                      </a:r>
                      <a:endParaRPr lang="fr-FR" dirty="0"/>
                    </a:p>
                  </a:txBody>
                  <a:tcPr/>
                </a:tc>
                <a:tc>
                  <a:txBody>
                    <a:bodyPr/>
                    <a:lstStyle/>
                    <a:p>
                      <a:r>
                        <a:rPr lang="fr-FR" dirty="0" smtClean="0"/>
                        <a:t>Lieu et date</a:t>
                      </a:r>
                      <a:endParaRPr lang="fr-FR" dirty="0"/>
                    </a:p>
                  </a:txBody>
                  <a:tcPr/>
                </a:tc>
                <a:tc>
                  <a:txBody>
                    <a:bodyPr/>
                    <a:lstStyle/>
                    <a:p>
                      <a:r>
                        <a:rPr lang="fr-FR" dirty="0" smtClean="0"/>
                        <a:t>Résultats</a:t>
                      </a:r>
                      <a:endParaRPr lang="fr-FR" dirty="0"/>
                    </a:p>
                  </a:txBody>
                  <a:tcPr/>
                </a:tc>
              </a:tr>
              <a:tr h="370840">
                <a:tc>
                  <a:txBody>
                    <a:bodyPr/>
                    <a:lstStyle/>
                    <a:p>
                      <a:r>
                        <a:rPr lang="fr-FR" sz="1200" dirty="0" smtClean="0"/>
                        <a:t>Rencontre D3b/D3c</a:t>
                      </a:r>
                      <a:endParaRPr lang="fr-FR" sz="1200" dirty="0"/>
                    </a:p>
                  </a:txBody>
                  <a:tcPr/>
                </a:tc>
                <a:tc>
                  <a:txBody>
                    <a:bodyPr/>
                    <a:lstStyle/>
                    <a:p>
                      <a:r>
                        <a:rPr lang="fr-FR" sz="1200" dirty="0" err="1" smtClean="0"/>
                        <a:t>Ardrée</a:t>
                      </a:r>
                      <a:r>
                        <a:rPr lang="fr-FR" sz="1200" dirty="0" smtClean="0"/>
                        <a:t> le 20 mars</a:t>
                      </a:r>
                      <a:endParaRPr lang="fr-FR" sz="1200" dirty="0"/>
                    </a:p>
                  </a:txBody>
                  <a:tcPr/>
                </a:tc>
                <a:tc>
                  <a:txBody>
                    <a:bodyPr/>
                    <a:lstStyle/>
                    <a:p>
                      <a:r>
                        <a:rPr lang="fr-FR" sz="1200" dirty="0" smtClean="0"/>
                        <a:t>16 participants</a:t>
                      </a:r>
                      <a:endParaRPr lang="fr-FR" sz="1200" dirty="0"/>
                    </a:p>
                  </a:txBody>
                  <a:tcPr/>
                </a:tc>
              </a:tr>
              <a:tr h="370840">
                <a:tc>
                  <a:txBody>
                    <a:bodyPr/>
                    <a:lstStyle/>
                    <a:p>
                      <a:r>
                        <a:rPr lang="fr-FR" sz="1200" dirty="0" smtClean="0"/>
                        <a:t>Jeux Nationaux Sport Entreprise</a:t>
                      </a:r>
                      <a:endParaRPr lang="fr-FR" sz="1200" dirty="0"/>
                    </a:p>
                  </a:txBody>
                  <a:tcPr/>
                </a:tc>
                <a:tc>
                  <a:txBody>
                    <a:bodyPr/>
                    <a:lstStyle/>
                    <a:p>
                      <a:r>
                        <a:rPr lang="fr-FR" sz="1200" dirty="0" smtClean="0"/>
                        <a:t>Tours</a:t>
                      </a:r>
                      <a:r>
                        <a:rPr lang="fr-FR" sz="1200" baseline="0" dirty="0" smtClean="0"/>
                        <a:t> les 13 et 14 mai</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Annulé en raison du COVID</a:t>
                      </a:r>
                    </a:p>
                  </a:txBody>
                  <a:tcPr/>
                </a:tc>
              </a:tr>
              <a:tr h="370840">
                <a:tc>
                  <a:txBody>
                    <a:bodyPr/>
                    <a:lstStyle/>
                    <a:p>
                      <a:r>
                        <a:rPr lang="fr-FR" sz="1200" dirty="0" smtClean="0"/>
                        <a:t>Trophée Grand Ouest</a:t>
                      </a:r>
                      <a:endParaRPr lang="fr-FR" sz="1200" dirty="0"/>
                    </a:p>
                  </a:txBody>
                  <a:tcPr/>
                </a:tc>
                <a:tc>
                  <a:txBody>
                    <a:bodyPr/>
                    <a:lstStyle/>
                    <a:p>
                      <a:r>
                        <a:rPr lang="fr-FR" sz="1200" dirty="0" smtClean="0"/>
                        <a:t>Niort le 22 et 23 mai</a:t>
                      </a:r>
                      <a:endParaRPr lang="fr-FR" sz="1200" dirty="0"/>
                    </a:p>
                  </a:txBody>
                  <a:tcPr/>
                </a:tc>
                <a:tc>
                  <a:txBody>
                    <a:bodyPr/>
                    <a:lstStyle/>
                    <a:p>
                      <a:r>
                        <a:rPr lang="fr-FR" sz="1200" dirty="0" smtClean="0">
                          <a:solidFill>
                            <a:srgbClr val="FF0000"/>
                          </a:solidFill>
                        </a:rPr>
                        <a:t>Annulé en raison</a:t>
                      </a:r>
                      <a:r>
                        <a:rPr lang="fr-FR" sz="1200" baseline="0" dirty="0" smtClean="0">
                          <a:solidFill>
                            <a:srgbClr val="FF0000"/>
                          </a:solidFill>
                        </a:rPr>
                        <a:t> du COVID</a:t>
                      </a:r>
                      <a:endParaRPr lang="fr-FR" sz="1200" dirty="0">
                        <a:solidFill>
                          <a:srgbClr val="FF0000"/>
                        </a:solidFill>
                      </a:endParaRPr>
                    </a:p>
                  </a:txBody>
                  <a:tcPr/>
                </a:tc>
              </a:tr>
              <a:tr h="370840">
                <a:tc>
                  <a:txBody>
                    <a:bodyPr/>
                    <a:lstStyle/>
                    <a:p>
                      <a:r>
                        <a:rPr lang="fr-FR" sz="1200" dirty="0" smtClean="0"/>
                        <a:t>CD 37 Championnat individuel</a:t>
                      </a:r>
                      <a:endParaRPr lang="fr-FR" sz="1200" dirty="0"/>
                    </a:p>
                  </a:txBody>
                  <a:tcPr/>
                </a:tc>
                <a:tc>
                  <a:txBody>
                    <a:bodyPr/>
                    <a:lstStyle/>
                    <a:p>
                      <a:r>
                        <a:rPr lang="fr-FR" sz="1200" dirty="0" smtClean="0"/>
                        <a:t>7 tours le 3 juillet</a:t>
                      </a:r>
                      <a:endParaRPr lang="fr-FR" sz="1200" dirty="0"/>
                    </a:p>
                  </a:txBody>
                  <a:tcPr/>
                </a:tc>
                <a:tc>
                  <a:txBody>
                    <a:bodyPr/>
                    <a:lstStyle/>
                    <a:p>
                      <a:r>
                        <a:rPr lang="fr-FR" sz="1200" dirty="0" smtClean="0">
                          <a:solidFill>
                            <a:schemeClr val="tx1"/>
                          </a:solidFill>
                        </a:rPr>
                        <a:t>2 participants</a:t>
                      </a:r>
                      <a:endParaRPr lang="fr-FR" sz="12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Trophée des présidents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smtClean="0"/>
                        <a:t>Marcilly</a:t>
                      </a:r>
                      <a:r>
                        <a:rPr lang="fr-FR" sz="1200" dirty="0" smtClean="0"/>
                        <a:t> le 3 octobre</a:t>
                      </a:r>
                    </a:p>
                  </a:txBody>
                  <a:tcPr/>
                </a:tc>
                <a:tc>
                  <a:txBody>
                    <a:bodyPr/>
                    <a:lstStyle/>
                    <a:p>
                      <a:r>
                        <a:rPr lang="fr-FR" sz="1200" dirty="0" err="1" smtClean="0">
                          <a:solidFill>
                            <a:srgbClr val="FF0000"/>
                          </a:solidFill>
                        </a:rPr>
                        <a:t>Gazelec</a:t>
                      </a:r>
                      <a:r>
                        <a:rPr lang="fr-FR" sz="1200" dirty="0" smtClean="0">
                          <a:solidFill>
                            <a:srgbClr val="FF0000"/>
                          </a:solidFill>
                        </a:rPr>
                        <a:t> 37 non représenté</a:t>
                      </a:r>
                    </a:p>
                  </a:txBody>
                  <a:tcPr/>
                </a:tc>
              </a:tr>
              <a:tr h="370840">
                <a:tc>
                  <a:txBody>
                    <a:bodyPr/>
                    <a:lstStyle/>
                    <a:p>
                      <a:r>
                        <a:rPr lang="fr-FR" sz="1200" dirty="0" smtClean="0"/>
                        <a:t>Compétitions de classement</a:t>
                      </a:r>
                      <a:endParaRPr lang="fr-FR" sz="1200" dirty="0"/>
                    </a:p>
                  </a:txBody>
                  <a:tcPr/>
                </a:tc>
                <a:tc>
                  <a:txBody>
                    <a:bodyPr/>
                    <a:lstStyle/>
                    <a:p>
                      <a:r>
                        <a:rPr lang="fr-FR" sz="1200" dirty="0" err="1" smtClean="0"/>
                        <a:t>Ardrée</a:t>
                      </a:r>
                      <a:r>
                        <a:rPr lang="fr-FR" sz="1200" dirty="0" smtClean="0"/>
                        <a:t> le 23 octobre</a:t>
                      </a:r>
                    </a:p>
                    <a:p>
                      <a:r>
                        <a:rPr lang="fr-FR" sz="1200" dirty="0" smtClean="0"/>
                        <a:t>La Carte le</a:t>
                      </a:r>
                      <a:r>
                        <a:rPr lang="fr-FR" sz="1200" baseline="0" dirty="0" smtClean="0"/>
                        <a:t> 7 novembre</a:t>
                      </a:r>
                      <a:endParaRPr lang="fr-FR" sz="1200" dirty="0"/>
                    </a:p>
                  </a:txBody>
                  <a:tcPr/>
                </a:tc>
                <a:tc>
                  <a:txBody>
                    <a:bodyPr/>
                    <a:lstStyle/>
                    <a:p>
                      <a:r>
                        <a:rPr lang="fr-FR" sz="1200" dirty="0" smtClean="0"/>
                        <a:t>11 participants</a:t>
                      </a:r>
                    </a:p>
                    <a:p>
                      <a:r>
                        <a:rPr lang="fr-FR" sz="1200" dirty="0" smtClean="0">
                          <a:solidFill>
                            <a:srgbClr val="FF0000"/>
                          </a:solidFill>
                        </a:rPr>
                        <a:t>Annulé</a:t>
                      </a:r>
                      <a:endParaRPr lang="fr-FR" sz="1200" dirty="0">
                        <a:solidFill>
                          <a:srgbClr val="FF0000"/>
                        </a:solidFill>
                      </a:endParaRPr>
                    </a:p>
                  </a:txBody>
                  <a:tcPr/>
                </a:tc>
              </a:tr>
              <a:tr h="370840">
                <a:tc>
                  <a:txBody>
                    <a:bodyPr/>
                    <a:lstStyle/>
                    <a:p>
                      <a:r>
                        <a:rPr lang="fr-FR" sz="1200" dirty="0" smtClean="0"/>
                        <a:t>CD 37 </a:t>
                      </a:r>
                      <a:r>
                        <a:rPr lang="fr-FR" sz="1200" dirty="0" err="1" smtClean="0"/>
                        <a:t>Scramble</a:t>
                      </a:r>
                      <a:r>
                        <a:rPr lang="fr-FR" sz="1200" dirty="0" smtClean="0"/>
                        <a:t> à 2</a:t>
                      </a:r>
                      <a:endParaRPr lang="fr-FR" sz="1200" dirty="0"/>
                    </a:p>
                  </a:txBody>
                  <a:tcPr/>
                </a:tc>
                <a:tc>
                  <a:txBody>
                    <a:bodyPr/>
                    <a:lstStyle/>
                    <a:p>
                      <a:r>
                        <a:rPr lang="fr-FR" sz="1200" dirty="0" err="1" smtClean="0"/>
                        <a:t>Fleuray</a:t>
                      </a:r>
                      <a:r>
                        <a:rPr lang="fr-FR" sz="1200" dirty="0" smtClean="0"/>
                        <a:t> le 30 octobre</a:t>
                      </a:r>
                      <a:endParaRPr lang="fr-FR" sz="1200" dirty="0"/>
                    </a:p>
                  </a:txBody>
                  <a:tcPr/>
                </a:tc>
                <a:tc>
                  <a:txBody>
                    <a:bodyPr/>
                    <a:lstStyle/>
                    <a:p>
                      <a:r>
                        <a:rPr lang="fr-FR" sz="1200" dirty="0" smtClean="0">
                          <a:solidFill>
                            <a:schemeClr val="tx1"/>
                          </a:solidFill>
                        </a:rPr>
                        <a:t>2 participants</a:t>
                      </a:r>
                      <a:endParaRPr lang="fr-FR" sz="1200" dirty="0">
                        <a:solidFill>
                          <a:schemeClr val="tx1"/>
                        </a:solidFill>
                      </a:endParaRPr>
                    </a:p>
                  </a:txBody>
                  <a:tcPr/>
                </a:tc>
              </a:tr>
            </a:tbl>
          </a:graphicData>
        </a:graphic>
      </p:graphicFrame>
      <p:sp>
        <p:nvSpPr>
          <p:cNvPr id="7" name="Espace réservé du numéro de diapositive 6"/>
          <p:cNvSpPr>
            <a:spLocks noGrp="1"/>
          </p:cNvSpPr>
          <p:nvPr>
            <p:ph type="sldNum" sz="quarter" idx="21"/>
          </p:nvPr>
        </p:nvSpPr>
        <p:spPr/>
        <p:txBody>
          <a:bodyPr/>
          <a:lstStyle/>
          <a:p>
            <a:pPr algn="r"/>
            <a:fld id="{256D3EEF-DE4E-429D-8EC4-DDC531AFF587}" type="slidenum">
              <a:rPr kumimoji="0" lang="fr-FR" sz="1000" smtClean="0"/>
              <a:pPr algn="r"/>
              <a:t>19</a:t>
            </a:fld>
            <a:endParaRPr kumimoji="0" lang="fr-FR"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Autofit/>
          </a:bodyPr>
          <a:lstStyle>
            <a:extLst/>
          </a:lstStyle>
          <a:p>
            <a:r>
              <a:rPr lang="fr-FR" sz="2200" b="1" dirty="0" smtClean="0"/>
              <a:t>INTRODUCTION ET SOMMAIRE</a:t>
            </a:r>
            <a:endParaRPr lang="fr-FR" sz="2200" b="1" dirty="0"/>
          </a:p>
        </p:txBody>
      </p:sp>
      <p:sp>
        <p:nvSpPr>
          <p:cNvPr id="2" name="Rectangle 3"/>
          <p:cNvSpPr>
            <a:spLocks noGrp="1"/>
          </p:cNvSpPr>
          <p:nvPr>
            <p:ph type="body" sz="quarter" idx="13"/>
          </p:nvPr>
        </p:nvSpPr>
        <p:spPr>
          <a:xfrm>
            <a:off x="304800" y="260648"/>
            <a:ext cx="8077200" cy="348952"/>
          </a:xfrm>
        </p:spPr>
        <p:txBody>
          <a:bodyPr>
            <a:normAutofit/>
          </a:bodyPr>
          <a:lstStyle>
            <a:extLst/>
          </a:lstStyle>
          <a:p>
            <a:r>
              <a:rPr lang="fr-FR" sz="1600" dirty="0" smtClean="0"/>
              <a:t>Introduction</a:t>
            </a:r>
            <a:endParaRPr lang="fr-FR" sz="1400" dirty="0"/>
          </a:p>
        </p:txBody>
      </p:sp>
      <p:sp>
        <p:nvSpPr>
          <p:cNvPr id="31" name="Rectangle 4"/>
          <p:cNvSpPr>
            <a:spLocks noGrp="1"/>
          </p:cNvSpPr>
          <p:nvPr>
            <p:ph sz="quarter" idx="15"/>
          </p:nvPr>
        </p:nvSpPr>
        <p:spPr>
          <a:xfrm>
            <a:off x="301752" y="620688"/>
            <a:ext cx="8074152" cy="3312368"/>
          </a:xfrm>
          <a:ln>
            <a:solidFill>
              <a:schemeClr val="accent1"/>
            </a:solidFill>
          </a:ln>
        </p:spPr>
        <p:txBody>
          <a:bodyPr>
            <a:noAutofit/>
          </a:bodyPr>
          <a:lstStyle>
            <a:extLst/>
          </a:lstStyle>
          <a:p>
            <a:pPr marL="0" marR="0" indent="0" algn="l" latinLnBrk="0">
              <a:spcBef>
                <a:spcPct val="20000"/>
              </a:spcBef>
              <a:buFontTx/>
              <a:buNone/>
            </a:pPr>
            <a:r>
              <a:rPr lang="fr-FR" sz="1400" dirty="0" smtClean="0"/>
              <a:t>Comme chaque année, les sections du </a:t>
            </a:r>
            <a:r>
              <a:rPr lang="fr-FR" sz="1400" dirty="0" err="1" smtClean="0"/>
              <a:t>Gazelec</a:t>
            </a:r>
            <a:r>
              <a:rPr lang="fr-FR" sz="1400" dirty="0" smtClean="0"/>
              <a:t> 37 doivent présenter leur rapport d’activités et financiers lors d’une assemblée générale ordinaire. Malheureusement, comme l’an dernier, les conditions sanitaires en ce début d’année 2022 ne sont pas réunies pour un retour à  une réunion  dans un format présentiel.</a:t>
            </a:r>
          </a:p>
          <a:p>
            <a:pPr marL="0" marR="0" indent="0" algn="l" latinLnBrk="0">
              <a:spcBef>
                <a:spcPct val="20000"/>
              </a:spcBef>
              <a:buFontTx/>
              <a:buNone/>
            </a:pPr>
            <a:r>
              <a:rPr lang="fr-FR" sz="1400" b="1" dirty="0" smtClean="0">
                <a:solidFill>
                  <a:srgbClr val="C00000"/>
                </a:solidFill>
              </a:rPr>
              <a:t>L’ assemblée générale sera donc organisée dans le format numérique déjà proposé l’an dernier.</a:t>
            </a:r>
            <a:r>
              <a:rPr lang="fr-FR" sz="1400" dirty="0" smtClean="0"/>
              <a:t> </a:t>
            </a:r>
          </a:p>
          <a:p>
            <a:r>
              <a:rPr lang="fr-FR" sz="1400" b="1" dirty="0" smtClean="0"/>
              <a:t>Ce support présente de manière détaillée le rapport de nos activités 2021 ainsi que les perspectives pour 2022</a:t>
            </a:r>
            <a:r>
              <a:rPr lang="fr-FR" sz="1400" dirty="0" smtClean="0"/>
              <a:t>. </a:t>
            </a:r>
            <a:r>
              <a:rPr lang="fr-FR" sz="1400" dirty="0" smtClean="0"/>
              <a:t>Un support complémentaire dédié aux finances est disponible pour les adhérents de </a:t>
            </a:r>
            <a:r>
              <a:rPr lang="fr-FR" sz="1400" smtClean="0"/>
              <a:t>la section.</a:t>
            </a:r>
            <a:endParaRPr lang="fr-FR" sz="1400" dirty="0" smtClean="0"/>
          </a:p>
          <a:p>
            <a:r>
              <a:rPr lang="fr-FR" sz="1400" dirty="0" smtClean="0"/>
              <a:t>Le bureau vous remercie de prendre connaissance de ce rapport et du règlement intérieur 2022 associé , de visionner le message du président de la section disponible sur notre site et enfin de participer aux votes des résolutions  proposées  et de l’élection des membres du prochain bureau en </a:t>
            </a:r>
            <a:r>
              <a:rPr lang="fr-FR" sz="1400" dirty="0" smtClean="0">
                <a:solidFill>
                  <a:srgbClr val="FF0000"/>
                </a:solidFill>
              </a:rPr>
              <a:t>répondant à l’enquête dédiée </a:t>
            </a:r>
            <a:r>
              <a:rPr lang="fr-FR" sz="1400" b="1" dirty="0" smtClean="0">
                <a:solidFill>
                  <a:srgbClr val="FF0000"/>
                </a:solidFill>
              </a:rPr>
              <a:t>avant le </a:t>
            </a:r>
            <a:r>
              <a:rPr lang="fr-FR" sz="1400" b="1" dirty="0" smtClean="0">
                <a:solidFill>
                  <a:srgbClr val="FF0000"/>
                </a:solidFill>
              </a:rPr>
              <a:t>22 </a:t>
            </a:r>
            <a:r>
              <a:rPr lang="fr-FR" sz="1400" b="1" dirty="0" smtClean="0">
                <a:solidFill>
                  <a:srgbClr val="FF0000"/>
                </a:solidFill>
              </a:rPr>
              <a:t>janvier</a:t>
            </a:r>
            <a:r>
              <a:rPr lang="fr-FR" sz="1400" dirty="0" smtClean="0"/>
              <a:t>.</a:t>
            </a:r>
          </a:p>
          <a:p>
            <a:r>
              <a:rPr lang="fr-FR" sz="1400" dirty="0" smtClean="0"/>
              <a:t>Nous aurons un grand plaisir à vous rencontrer au printemps lors d’un moment convivial que nous vous proposerons pour enfin nous retrouver autour d’un verre.  En attendant, l’ensemble des membres du bureau vous souhaite, ainsi qu’à vos proches, une excellente année 2022.</a:t>
            </a:r>
          </a:p>
          <a:p>
            <a:pPr algn="r"/>
            <a:r>
              <a:rPr lang="fr-FR" sz="1400" b="1" i="1" dirty="0" smtClean="0"/>
              <a:t>Le bureau de la section Golf du </a:t>
            </a:r>
            <a:r>
              <a:rPr lang="fr-FR" sz="1400" b="1" i="1" dirty="0" err="1" smtClean="0"/>
              <a:t>Gazelec</a:t>
            </a:r>
            <a:r>
              <a:rPr lang="fr-FR" sz="1400" b="1" i="1" dirty="0" smtClean="0"/>
              <a:t> 37</a:t>
            </a:r>
            <a:endParaRPr lang="fr-FR" sz="1400" b="1" i="1" dirty="0"/>
          </a:p>
        </p:txBody>
      </p:sp>
      <p:sp>
        <p:nvSpPr>
          <p:cNvPr id="7" name="Rectangle 5"/>
          <p:cNvSpPr>
            <a:spLocks noGrp="1"/>
          </p:cNvSpPr>
          <p:nvPr>
            <p:ph type="body" sz="quarter" idx="16"/>
          </p:nvPr>
        </p:nvSpPr>
        <p:spPr>
          <a:xfrm>
            <a:off x="301752" y="4030216"/>
            <a:ext cx="3965448" cy="406896"/>
          </a:xfrm>
        </p:spPr>
        <p:txBody>
          <a:bodyPr>
            <a:normAutofit/>
          </a:bodyPr>
          <a:lstStyle>
            <a:extLst/>
          </a:lstStyle>
          <a:p>
            <a:r>
              <a:rPr lang="fr-FR" sz="1600" dirty="0" smtClean="0"/>
              <a:t>Bilan 2021</a:t>
            </a:r>
            <a:endParaRPr lang="fr-FR" sz="1600" dirty="0"/>
          </a:p>
        </p:txBody>
      </p:sp>
      <p:sp>
        <p:nvSpPr>
          <p:cNvPr id="5" name="Rectangle 7"/>
          <p:cNvSpPr>
            <a:spLocks noGrp="1"/>
          </p:cNvSpPr>
          <p:nvPr>
            <p:ph type="body" sz="quarter" idx="20"/>
          </p:nvPr>
        </p:nvSpPr>
        <p:spPr>
          <a:xfrm>
            <a:off x="4416552" y="4030216"/>
            <a:ext cx="3965448" cy="406896"/>
          </a:xfrm>
        </p:spPr>
        <p:txBody>
          <a:bodyPr>
            <a:normAutofit/>
          </a:bodyPr>
          <a:lstStyle>
            <a:extLst/>
          </a:lstStyle>
          <a:p>
            <a:r>
              <a:rPr lang="fr-FR" sz="1600" dirty="0" smtClean="0"/>
              <a:t>Perspectives 2022</a:t>
            </a:r>
            <a:endParaRPr lang="fr-FR" sz="1600" dirty="0"/>
          </a:p>
        </p:txBody>
      </p:sp>
      <p:sp>
        <p:nvSpPr>
          <p:cNvPr id="20" name="Rectangle 4"/>
          <p:cNvSpPr>
            <a:spLocks noGrp="1"/>
          </p:cNvSpPr>
          <p:nvPr>
            <p:ph sz="quarter" idx="15"/>
          </p:nvPr>
        </p:nvSpPr>
        <p:spPr>
          <a:xfrm>
            <a:off x="323528" y="4437112"/>
            <a:ext cx="4032448" cy="2160240"/>
          </a:xfrm>
        </p:spPr>
        <p:txBody>
          <a:bodyPr>
            <a:noAutofit/>
          </a:bodyPr>
          <a:lstStyle>
            <a:extLst/>
          </a:lstStyle>
          <a:p>
            <a:pPr marL="0" marR="0" indent="0" algn="l" latinLnBrk="0">
              <a:spcBef>
                <a:spcPct val="20000"/>
              </a:spcBef>
              <a:buFont typeface="Wingdings" pitchFamily="2" charset="2"/>
              <a:buChar char="q"/>
            </a:pPr>
            <a:r>
              <a:rPr lang="fr-FR" sz="1200" dirty="0" smtClean="0"/>
              <a:t> Rapport moral 2021</a:t>
            </a:r>
          </a:p>
          <a:p>
            <a:pPr marL="0" marR="0" indent="0" algn="l" latinLnBrk="0">
              <a:spcBef>
                <a:spcPct val="20000"/>
              </a:spcBef>
              <a:buFont typeface="Wingdings" pitchFamily="2" charset="2"/>
              <a:buChar char="q"/>
            </a:pPr>
            <a:r>
              <a:rPr lang="fr-FR" sz="1200" dirty="0" smtClean="0"/>
              <a:t> Rapport activités 2021</a:t>
            </a:r>
          </a:p>
          <a:p>
            <a:pPr marL="366713" lvl="1" indent="0">
              <a:buFont typeface="Wingdings" pitchFamily="2" charset="2"/>
              <a:buChar char="§"/>
            </a:pPr>
            <a:r>
              <a:rPr lang="fr-FR" sz="1200" dirty="0" smtClean="0"/>
              <a:t> Bilan adhérents</a:t>
            </a:r>
          </a:p>
          <a:p>
            <a:pPr marL="366713" lvl="1" indent="0">
              <a:buFont typeface="Wingdings" pitchFamily="2" charset="2"/>
              <a:buChar char="§"/>
            </a:pPr>
            <a:r>
              <a:rPr lang="fr-FR" sz="1200" dirty="0" smtClean="0"/>
              <a:t> Bilan des compétitions</a:t>
            </a:r>
          </a:p>
          <a:p>
            <a:pPr marL="366713" lvl="1" indent="0">
              <a:buFont typeface="Wingdings" pitchFamily="2" charset="2"/>
              <a:buChar char="§"/>
            </a:pPr>
            <a:r>
              <a:rPr lang="fr-FR" sz="1200" dirty="0" smtClean="0"/>
              <a:t> Bilan des index de nos membres</a:t>
            </a:r>
          </a:p>
          <a:p>
            <a:pPr marL="366713" lvl="1" indent="0">
              <a:buFont typeface="Wingdings" pitchFamily="2" charset="2"/>
              <a:buChar char="§"/>
            </a:pPr>
            <a:r>
              <a:rPr lang="fr-FR" sz="1200" dirty="0" smtClean="0"/>
              <a:t> Bilan des sorties loisirs</a:t>
            </a:r>
          </a:p>
          <a:p>
            <a:pPr marL="366713" lvl="1" indent="0">
              <a:buFont typeface="Wingdings" pitchFamily="2" charset="2"/>
              <a:buChar char="§"/>
            </a:pPr>
            <a:r>
              <a:rPr lang="fr-FR" sz="1200" dirty="0" smtClean="0"/>
              <a:t> Bilan des greens </a:t>
            </a:r>
            <a:r>
              <a:rPr lang="fr-FR" sz="1200" dirty="0" err="1" smtClean="0"/>
              <a:t>fees</a:t>
            </a:r>
            <a:r>
              <a:rPr lang="fr-FR" sz="1200" dirty="0" smtClean="0"/>
              <a:t> proposés</a:t>
            </a:r>
          </a:p>
          <a:p>
            <a:pPr marL="366713" lvl="1" indent="0">
              <a:buFont typeface="Wingdings" pitchFamily="2" charset="2"/>
              <a:buChar char="§"/>
            </a:pPr>
            <a:r>
              <a:rPr lang="fr-FR" sz="1200" dirty="0" smtClean="0"/>
              <a:t> Bilan communication</a:t>
            </a:r>
          </a:p>
          <a:p>
            <a:pPr marL="366713" lvl="1" indent="0">
              <a:buFont typeface="Wingdings" pitchFamily="2" charset="2"/>
              <a:buChar char="§"/>
            </a:pPr>
            <a:r>
              <a:rPr lang="fr-FR" sz="1200" dirty="0" smtClean="0"/>
              <a:t> Autres bilans (formation, réunions, achats groupés</a:t>
            </a:r>
            <a:r>
              <a:rPr lang="fr-FR" sz="1200" dirty="0" smtClean="0"/>
              <a:t>..)</a:t>
            </a:r>
            <a:endParaRPr lang="fr-FR" sz="1200" dirty="0" smtClean="0"/>
          </a:p>
        </p:txBody>
      </p:sp>
      <p:sp>
        <p:nvSpPr>
          <p:cNvPr id="21" name="Rectangle 4"/>
          <p:cNvSpPr>
            <a:spLocks noGrp="1"/>
          </p:cNvSpPr>
          <p:nvPr>
            <p:ph sz="quarter" idx="15"/>
          </p:nvPr>
        </p:nvSpPr>
        <p:spPr>
          <a:xfrm>
            <a:off x="4427984" y="4509120"/>
            <a:ext cx="3888432" cy="2160240"/>
          </a:xfrm>
        </p:spPr>
        <p:txBody>
          <a:bodyPr>
            <a:normAutofit/>
          </a:bodyPr>
          <a:lstStyle>
            <a:extLst/>
          </a:lstStyle>
          <a:p>
            <a:pPr marL="0" marR="0" indent="0" algn="l" latinLnBrk="0">
              <a:spcBef>
                <a:spcPct val="20000"/>
              </a:spcBef>
              <a:buFont typeface="Wingdings" pitchFamily="2" charset="2"/>
              <a:buChar char="q"/>
            </a:pPr>
            <a:r>
              <a:rPr lang="fr-FR" sz="1200" dirty="0" smtClean="0"/>
              <a:t> Synthèse réponses enquête besoins 2022 </a:t>
            </a:r>
          </a:p>
          <a:p>
            <a:pPr marL="0" marR="0" indent="0" algn="l" latinLnBrk="0">
              <a:spcBef>
                <a:spcPct val="20000"/>
              </a:spcBef>
              <a:buFont typeface="Wingdings" pitchFamily="2" charset="2"/>
              <a:buChar char="q"/>
            </a:pPr>
            <a:r>
              <a:rPr lang="fr-FR" sz="1200" dirty="0" smtClean="0"/>
              <a:t> Perspectives morales 2022</a:t>
            </a:r>
          </a:p>
          <a:p>
            <a:pPr marL="0" marR="0" indent="0" algn="l" latinLnBrk="0">
              <a:spcBef>
                <a:spcPct val="20000"/>
              </a:spcBef>
              <a:buFont typeface="Wingdings" pitchFamily="2" charset="2"/>
              <a:buChar char="q"/>
            </a:pPr>
            <a:r>
              <a:rPr lang="fr-FR" sz="1200" dirty="0" smtClean="0"/>
              <a:t> Perspectives sportives 2022</a:t>
            </a:r>
          </a:p>
          <a:p>
            <a:pPr marL="0" marR="0" indent="0" algn="l" latinLnBrk="0">
              <a:spcBef>
                <a:spcPct val="20000"/>
              </a:spcBef>
              <a:buFont typeface="Wingdings" pitchFamily="2" charset="2"/>
              <a:buChar char="q"/>
            </a:pPr>
            <a:r>
              <a:rPr lang="fr-FR" sz="1200" dirty="0" smtClean="0"/>
              <a:t>Elections </a:t>
            </a:r>
            <a:r>
              <a:rPr lang="fr-FR" sz="1200" dirty="0" smtClean="0"/>
              <a:t>du bureau pour 2022/2023</a:t>
            </a:r>
          </a:p>
          <a:p>
            <a:pPr marL="0" marR="0" indent="0" algn="l" latinLnBrk="0">
              <a:spcBef>
                <a:spcPct val="20000"/>
              </a:spcBef>
              <a:buFont typeface="Wingdings" pitchFamily="2" charset="2"/>
              <a:buChar char="q"/>
            </a:pPr>
            <a:r>
              <a:rPr lang="fr-FR" sz="1200" dirty="0" smtClean="0"/>
              <a:t> Points divers</a:t>
            </a:r>
          </a:p>
          <a:p>
            <a:pPr marL="0" marR="0" indent="0" algn="l" latinLnBrk="0">
              <a:spcBef>
                <a:spcPct val="20000"/>
              </a:spcBef>
              <a:buFont typeface="Wingdings" pitchFamily="2" charset="2"/>
              <a:buChar char="q"/>
            </a:pPr>
            <a:r>
              <a:rPr lang="fr-FR" sz="1200" dirty="0" smtClean="0"/>
              <a:t> Agenda 2022</a:t>
            </a:r>
          </a:p>
        </p:txBody>
      </p:sp>
      <p:sp>
        <p:nvSpPr>
          <p:cNvPr id="11" name="Espace réservé du numéro de diapositive 10"/>
          <p:cNvSpPr>
            <a:spLocks noGrp="1"/>
          </p:cNvSpPr>
          <p:nvPr>
            <p:ph type="sldNum" sz="quarter" idx="23"/>
          </p:nvPr>
        </p:nvSpPr>
        <p:spPr/>
        <p:txBody>
          <a:bodyPr/>
          <a:lstStyle/>
          <a:p>
            <a:pPr algn="r"/>
            <a:fld id="{256D3EEF-DE4E-429D-8EC4-DDC531AFF587}" type="slidenum">
              <a:rPr kumimoji="0" lang="fr-FR" sz="1000" smtClean="0"/>
              <a:pPr algn="r"/>
              <a:t>2</a:t>
            </a:fld>
            <a:endParaRPr kumimoji="0"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phique 21"/>
          <p:cNvGraphicFramePr/>
          <p:nvPr/>
        </p:nvGraphicFramePr>
        <p:xfrm>
          <a:off x="395536" y="764704"/>
          <a:ext cx="8020049" cy="2895599"/>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15" name="Rectangle 2"/>
          <p:cNvSpPr>
            <a:spLocks noGrp="1"/>
          </p:cNvSpPr>
          <p:nvPr>
            <p:ph type="title"/>
          </p:nvPr>
        </p:nvSpPr>
        <p:spPr>
          <a:xfrm>
            <a:off x="8610600" y="381000"/>
            <a:ext cx="533400" cy="5867400"/>
          </a:xfrm>
        </p:spPr>
        <p:txBody>
          <a:bodyPr>
            <a:noAutofit/>
          </a:bodyPr>
          <a:lstStyle>
            <a:extLst/>
          </a:lstStyle>
          <a:p>
            <a:r>
              <a:rPr lang="fr-FR" sz="2200" b="1" dirty="0" smtClean="0"/>
              <a:t>BILAN DES SORTIES LOISIRS</a:t>
            </a:r>
            <a:endParaRPr lang="fr-FR" sz="2200" b="1" dirty="0"/>
          </a:p>
        </p:txBody>
      </p:sp>
      <p:sp>
        <p:nvSpPr>
          <p:cNvPr id="30" name="Rectangle 5"/>
          <p:cNvSpPr>
            <a:spLocks noGrp="1"/>
          </p:cNvSpPr>
          <p:nvPr>
            <p:ph type="body" sz="quarter" idx="13"/>
          </p:nvPr>
        </p:nvSpPr>
        <p:spPr>
          <a:xfrm>
            <a:off x="304800" y="260648"/>
            <a:ext cx="7939608" cy="383704"/>
          </a:xfrm>
        </p:spPr>
        <p:txBody>
          <a:bodyPr>
            <a:normAutofit/>
          </a:bodyPr>
          <a:lstStyle>
            <a:extLst/>
          </a:lstStyle>
          <a:p>
            <a:r>
              <a:rPr lang="fr-FR" sz="1600" dirty="0" smtClean="0"/>
              <a:t>SORTIE LOISIRS</a:t>
            </a:r>
            <a:endParaRPr lang="fr-FR" sz="1600" dirty="0"/>
          </a:p>
        </p:txBody>
      </p:sp>
      <p:sp>
        <p:nvSpPr>
          <p:cNvPr id="23" name="Rectangle 60"/>
          <p:cNvSpPr>
            <a:spLocks noGrp="1"/>
          </p:cNvSpPr>
          <p:nvPr>
            <p:ph type="body" sz="quarter" idx="18"/>
          </p:nvPr>
        </p:nvSpPr>
        <p:spPr>
          <a:xfrm>
            <a:off x="323528" y="3789040"/>
            <a:ext cx="5616624" cy="325752"/>
          </a:xfrm>
        </p:spPr>
        <p:txBody>
          <a:bodyPr>
            <a:noAutofit/>
          </a:bodyPr>
          <a:lstStyle>
            <a:extLst/>
          </a:lstStyle>
          <a:p>
            <a:r>
              <a:rPr lang="fr-FR" sz="1600" dirty="0" smtClean="0"/>
              <a:t>SYNTHESE</a:t>
            </a:r>
            <a:endParaRPr lang="fr-FR" sz="1600" dirty="0"/>
          </a:p>
        </p:txBody>
      </p:sp>
      <p:sp>
        <p:nvSpPr>
          <p:cNvPr id="27" name="Rectangle 6"/>
          <p:cNvSpPr>
            <a:spLocks noGrp="1"/>
          </p:cNvSpPr>
          <p:nvPr>
            <p:ph sz="quarter" idx="19"/>
          </p:nvPr>
        </p:nvSpPr>
        <p:spPr>
          <a:xfrm>
            <a:off x="4788024" y="3933056"/>
            <a:ext cx="3605408" cy="2376264"/>
          </a:xfrm>
          <a:prstGeom prst="rect">
            <a:avLst/>
          </a:prstGeom>
        </p:spPr>
        <p:txBody>
          <a:bodyPr>
            <a:noAutofit/>
          </a:bodyPr>
          <a:lstStyle>
            <a:extLst/>
          </a:lstStyle>
          <a:p>
            <a:endParaRPr lang="fr-FR" sz="1200" dirty="0" smtClean="0"/>
          </a:p>
          <a:p>
            <a:endParaRPr lang="fr-FR" sz="1200" dirty="0" smtClean="0"/>
          </a:p>
          <a:p>
            <a:endParaRPr lang="fr-FR" sz="1200" dirty="0" smtClean="0"/>
          </a:p>
          <a:p>
            <a:endParaRPr lang="fr-FR" sz="1200" dirty="0"/>
          </a:p>
          <a:p>
            <a:endParaRPr lang="fr-FR" sz="1200" dirty="0"/>
          </a:p>
        </p:txBody>
      </p:sp>
      <p:sp>
        <p:nvSpPr>
          <p:cNvPr id="2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20" name="Triangle isocèle 19"/>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
        <p:nvSpPr>
          <p:cNvPr id="25" name="Triangle isocèle 24"/>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
        <p:nvSpPr>
          <p:cNvPr id="28" name="Rectangle 6"/>
          <p:cNvSpPr>
            <a:spLocks noGrp="1"/>
          </p:cNvSpPr>
          <p:nvPr>
            <p:ph sz="quarter" idx="19"/>
          </p:nvPr>
        </p:nvSpPr>
        <p:spPr>
          <a:xfrm>
            <a:off x="323528" y="4221088"/>
            <a:ext cx="5472608" cy="2448272"/>
          </a:xfrm>
          <a:prstGeom prst="rect">
            <a:avLst/>
          </a:prstGeom>
        </p:spPr>
        <p:txBody>
          <a:bodyPr>
            <a:noAutofit/>
          </a:bodyPr>
          <a:lstStyle>
            <a:extLst/>
          </a:lstStyle>
          <a:p>
            <a:r>
              <a:rPr lang="fr-FR" sz="1400" dirty="0" smtClean="0"/>
              <a:t>Le faible intérêt porté par nos membres pour nos sorties loisir 2021 interroge </a:t>
            </a:r>
            <a:r>
              <a:rPr lang="fr-FR" sz="1200" dirty="0" smtClean="0"/>
              <a:t>(en particulier à </a:t>
            </a:r>
            <a:r>
              <a:rPr lang="fr-FR" sz="1200" dirty="0" err="1" smtClean="0"/>
              <a:t>Roiffé</a:t>
            </a:r>
            <a:r>
              <a:rPr lang="fr-FR" sz="1200" dirty="0" smtClean="0"/>
              <a:t> et la Roche </a:t>
            </a:r>
            <a:r>
              <a:rPr lang="fr-FR" sz="1200" dirty="0" err="1" smtClean="0"/>
              <a:t>Posay</a:t>
            </a:r>
            <a:r>
              <a:rPr lang="fr-FR" sz="1200" dirty="0" smtClean="0"/>
              <a:t> avec 5 joueurs !!</a:t>
            </a:r>
            <a:r>
              <a:rPr lang="fr-FR" sz="1400" dirty="0" smtClean="0"/>
              <a:t>). </a:t>
            </a:r>
          </a:p>
          <a:p>
            <a:r>
              <a:rPr lang="fr-FR" sz="1400" dirty="0" smtClean="0"/>
              <a:t>Avec une moyenne de seulement </a:t>
            </a:r>
            <a:r>
              <a:rPr lang="fr-FR" sz="1400" b="1" dirty="0" smtClean="0"/>
              <a:t>8 participants en 2021 contre 14 l’an dernier</a:t>
            </a:r>
            <a:r>
              <a:rPr lang="fr-FR" sz="1400" dirty="0" smtClean="0"/>
              <a:t>, on observe en effet une réduction très notable de la participation à une formule historique longtemps plébiscitée.</a:t>
            </a:r>
          </a:p>
          <a:p>
            <a:r>
              <a:rPr lang="fr-FR" sz="1400" dirty="0" smtClean="0"/>
              <a:t>Le contexte sanitaire peut expliquer une partie de ce « désamour » pour la formule mais une analyse d’autres raisons conjoncturelles ou durables (distance ?, faible intérêt des parcours proposés ?, absence de repas en commun ?) est nécessaire pour traiter ce phénomène.</a:t>
            </a:r>
          </a:p>
          <a:p>
            <a:endParaRPr lang="fr-FR" sz="1400" dirty="0" smtClean="0"/>
          </a:p>
          <a:p>
            <a:endParaRPr lang="fr-FR" sz="1400" dirty="0"/>
          </a:p>
          <a:p>
            <a:endParaRPr lang="fr-FR" sz="1400" dirty="0"/>
          </a:p>
        </p:txBody>
      </p:sp>
      <p:pic>
        <p:nvPicPr>
          <p:cNvPr id="29" name="Image 28" descr="club de golf.jpg"/>
          <p:cNvPicPr>
            <a:picLocks noChangeAspect="1"/>
          </p:cNvPicPr>
          <p:nvPr/>
        </p:nvPicPr>
        <p:blipFill>
          <a:blip r:embed="rId4" cstate="print"/>
          <a:stretch>
            <a:fillRect/>
          </a:stretch>
        </p:blipFill>
        <p:spPr>
          <a:xfrm>
            <a:off x="6084168" y="4365104"/>
            <a:ext cx="2373298" cy="1584176"/>
          </a:xfrm>
          <a:prstGeom prst="rect">
            <a:avLst/>
          </a:prstGeom>
        </p:spPr>
      </p:pic>
      <p:sp>
        <p:nvSpPr>
          <p:cNvPr id="16" name="Espace réservé du numéro de diapositive 15"/>
          <p:cNvSpPr>
            <a:spLocks noGrp="1"/>
          </p:cNvSpPr>
          <p:nvPr>
            <p:ph type="sldNum" sz="quarter" idx="21"/>
          </p:nvPr>
        </p:nvSpPr>
        <p:spPr/>
        <p:txBody>
          <a:bodyPr/>
          <a:lstStyle/>
          <a:p>
            <a:pPr algn="r"/>
            <a:fld id="{256D3EEF-DE4E-429D-8EC4-DDC531AFF587}" type="slidenum">
              <a:rPr kumimoji="0" lang="fr-FR" sz="1000" smtClean="0"/>
              <a:pPr algn="r"/>
              <a:t>20</a:t>
            </a:fld>
            <a:endParaRPr kumimoji="0" lang="fr-FR" sz="1000"/>
          </a:p>
        </p:txBody>
      </p:sp>
      <p:sp>
        <p:nvSpPr>
          <p:cNvPr id="17" name="ZoneTexte 4"/>
          <p:cNvSpPr txBox="1"/>
          <p:nvPr/>
        </p:nvSpPr>
        <p:spPr>
          <a:xfrm>
            <a:off x="683568" y="2708920"/>
            <a:ext cx="720079" cy="216024"/>
          </a:xfrm>
          <a:prstGeom prst="rect">
            <a:avLst/>
          </a:prstGeom>
          <a:solidFill>
            <a:srgbClr val="C0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800" dirty="0">
                <a:solidFill>
                  <a:schemeClr val="bg1"/>
                </a:solidFill>
              </a:rPr>
              <a:t>COVID</a:t>
            </a:r>
            <a:r>
              <a:rPr lang="fr-FR" sz="800" baseline="0" dirty="0">
                <a:solidFill>
                  <a:schemeClr val="bg1"/>
                </a:solidFill>
              </a:rPr>
              <a:t> 19</a:t>
            </a:r>
          </a:p>
          <a:p>
            <a:pPr algn="ctr"/>
            <a:endParaRPr lang="fr-FR" sz="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15" name="Rectangle 2"/>
          <p:cNvSpPr>
            <a:spLocks noGrp="1"/>
          </p:cNvSpPr>
          <p:nvPr>
            <p:ph type="title"/>
          </p:nvPr>
        </p:nvSpPr>
        <p:spPr>
          <a:xfrm>
            <a:off x="8610600" y="381000"/>
            <a:ext cx="533400" cy="5867400"/>
          </a:xfrm>
        </p:spPr>
        <p:txBody>
          <a:bodyPr>
            <a:noAutofit/>
          </a:bodyPr>
          <a:lstStyle>
            <a:extLst/>
          </a:lstStyle>
          <a:p>
            <a:r>
              <a:rPr lang="fr-FR" sz="2200" b="1" dirty="0" smtClean="0"/>
              <a:t>BILAN DES GREENS FESS PROPOSES</a:t>
            </a:r>
            <a:endParaRPr lang="fr-FR" sz="2200" b="1" dirty="0"/>
          </a:p>
        </p:txBody>
      </p:sp>
      <p:sp>
        <p:nvSpPr>
          <p:cNvPr id="30" name="Rectangle 5"/>
          <p:cNvSpPr>
            <a:spLocks noGrp="1"/>
          </p:cNvSpPr>
          <p:nvPr>
            <p:ph type="body" sz="quarter" idx="13"/>
          </p:nvPr>
        </p:nvSpPr>
        <p:spPr>
          <a:xfrm>
            <a:off x="304800" y="260648"/>
            <a:ext cx="7939608" cy="383704"/>
          </a:xfrm>
        </p:spPr>
        <p:txBody>
          <a:bodyPr>
            <a:normAutofit/>
          </a:bodyPr>
          <a:lstStyle>
            <a:extLst/>
          </a:lstStyle>
          <a:p>
            <a:r>
              <a:rPr lang="fr-FR" sz="1600" dirty="0" smtClean="0"/>
              <a:t>BILAN DES GREENS FEES PROPOSES</a:t>
            </a:r>
            <a:endParaRPr lang="fr-FR" sz="1600" dirty="0"/>
          </a:p>
        </p:txBody>
      </p:sp>
      <p:sp>
        <p:nvSpPr>
          <p:cNvPr id="23" name="Rectangle 60"/>
          <p:cNvSpPr>
            <a:spLocks noGrp="1"/>
          </p:cNvSpPr>
          <p:nvPr>
            <p:ph type="body" sz="quarter" idx="18"/>
          </p:nvPr>
        </p:nvSpPr>
        <p:spPr>
          <a:xfrm>
            <a:off x="323528" y="4077072"/>
            <a:ext cx="5400600" cy="325752"/>
          </a:xfrm>
        </p:spPr>
        <p:txBody>
          <a:bodyPr>
            <a:noAutofit/>
          </a:bodyPr>
          <a:lstStyle>
            <a:extLst/>
          </a:lstStyle>
          <a:p>
            <a:r>
              <a:rPr lang="fr-FR" sz="1600" dirty="0" smtClean="0"/>
              <a:t>SYNTHESE</a:t>
            </a:r>
            <a:endParaRPr lang="fr-FR" sz="1600" dirty="0"/>
          </a:p>
        </p:txBody>
      </p:sp>
      <p:sp>
        <p:nvSpPr>
          <p:cNvPr id="27" name="Rectangle 6"/>
          <p:cNvSpPr>
            <a:spLocks noGrp="1"/>
          </p:cNvSpPr>
          <p:nvPr>
            <p:ph sz="quarter" idx="19"/>
          </p:nvPr>
        </p:nvSpPr>
        <p:spPr>
          <a:xfrm>
            <a:off x="4788024" y="3933056"/>
            <a:ext cx="3605408" cy="2376264"/>
          </a:xfrm>
          <a:prstGeom prst="rect">
            <a:avLst/>
          </a:prstGeom>
        </p:spPr>
        <p:txBody>
          <a:bodyPr>
            <a:noAutofit/>
          </a:bodyPr>
          <a:lstStyle>
            <a:extLst/>
          </a:lstStyle>
          <a:p>
            <a:endParaRPr lang="fr-FR" sz="1200" dirty="0" smtClean="0"/>
          </a:p>
          <a:p>
            <a:endParaRPr lang="fr-FR" sz="1200" dirty="0" smtClean="0"/>
          </a:p>
          <a:p>
            <a:endParaRPr lang="fr-FR" sz="1200" dirty="0" smtClean="0"/>
          </a:p>
          <a:p>
            <a:endParaRPr lang="fr-FR" sz="1200" dirty="0"/>
          </a:p>
          <a:p>
            <a:endParaRPr lang="fr-FR" sz="1200" dirty="0"/>
          </a:p>
        </p:txBody>
      </p:sp>
      <p:sp>
        <p:nvSpPr>
          <p:cNvPr id="2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20" name="Triangle isocèle 19"/>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
        <p:nvSpPr>
          <p:cNvPr id="25" name="Triangle isocèle 24"/>
          <p:cNvSpPr/>
          <p:nvPr/>
        </p:nvSpPr>
        <p:spPr>
          <a:xfrm>
            <a:off x="3638550" y="7743825"/>
            <a:ext cx="219075" cy="171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
        <p:nvSpPr>
          <p:cNvPr id="28" name="Rectangle 6"/>
          <p:cNvSpPr>
            <a:spLocks noGrp="1"/>
          </p:cNvSpPr>
          <p:nvPr>
            <p:ph sz="quarter" idx="19"/>
          </p:nvPr>
        </p:nvSpPr>
        <p:spPr>
          <a:xfrm>
            <a:off x="395536" y="4581128"/>
            <a:ext cx="5544616" cy="1944216"/>
          </a:xfrm>
          <a:prstGeom prst="rect">
            <a:avLst/>
          </a:prstGeom>
        </p:spPr>
        <p:txBody>
          <a:bodyPr>
            <a:noAutofit/>
          </a:bodyPr>
          <a:lstStyle>
            <a:extLst/>
          </a:lstStyle>
          <a:p>
            <a:r>
              <a:rPr lang="fr-FR" sz="1200" dirty="0" smtClean="0"/>
              <a:t>Le bilan final s’établit à 183 GF achetés pour une prévision de 282 inscrits au budget 2020.  Pour mémoire, 185 GF étaient comptabilisés en 2020.</a:t>
            </a:r>
          </a:p>
          <a:p>
            <a:r>
              <a:rPr lang="fr-FR" sz="1200" dirty="0" smtClean="0"/>
              <a:t>Ce delta important de 99 GF s’explique principalement par :</a:t>
            </a:r>
          </a:p>
          <a:p>
            <a:pPr>
              <a:buFontTx/>
              <a:buChar char="-"/>
            </a:pPr>
            <a:r>
              <a:rPr lang="fr-FR" sz="1200" dirty="0" smtClean="0"/>
              <a:t>Le volume notablement inférieur à la prévision de GF « sortie loisir » (</a:t>
            </a:r>
            <a:r>
              <a:rPr lang="fr-FR" sz="1200" dirty="0" err="1" smtClean="0"/>
              <a:t>cf</a:t>
            </a:r>
            <a:r>
              <a:rPr lang="fr-FR" sz="1200" dirty="0" smtClean="0"/>
              <a:t> </a:t>
            </a:r>
            <a:r>
              <a:rPr lang="fr-FR" sz="1200" dirty="0" err="1" smtClean="0"/>
              <a:t>slide</a:t>
            </a:r>
            <a:r>
              <a:rPr lang="fr-FR" sz="1200" dirty="0" smtClean="0"/>
              <a:t> précédent) pour 45 GF</a:t>
            </a:r>
          </a:p>
          <a:p>
            <a:pPr>
              <a:buFontTx/>
              <a:buChar char="-"/>
            </a:pPr>
            <a:r>
              <a:rPr lang="fr-FR" sz="1200" dirty="0" smtClean="0"/>
              <a:t> Les reports du TGO et des JNSE pour 14 GF</a:t>
            </a:r>
          </a:p>
          <a:p>
            <a:pPr>
              <a:buFontTx/>
              <a:buChar char="-"/>
            </a:pPr>
            <a:r>
              <a:rPr lang="fr-FR" sz="1200" dirty="0" smtClean="0"/>
              <a:t> La surestimation de GF pour les compétitions pour 37 GF (dont 18 pour le championnat individuel non joué cette année, 8 pour les finales en D3 non atteintes et 8 pour le championnat retraités) </a:t>
            </a:r>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a:p>
          <a:p>
            <a:endParaRPr lang="fr-FR" sz="1200" dirty="0"/>
          </a:p>
        </p:txBody>
      </p:sp>
      <p:pic>
        <p:nvPicPr>
          <p:cNvPr id="24" name="Image 23" descr="coctail_de_bienvenue_02.jpg"/>
          <p:cNvPicPr>
            <a:picLocks noChangeAspect="1"/>
          </p:cNvPicPr>
          <p:nvPr/>
        </p:nvPicPr>
        <p:blipFill>
          <a:blip r:embed="rId3" cstate="print"/>
          <a:stretch>
            <a:fillRect/>
          </a:stretch>
        </p:blipFill>
        <p:spPr>
          <a:xfrm>
            <a:off x="5940152" y="4077072"/>
            <a:ext cx="2380592" cy="1584176"/>
          </a:xfrm>
          <a:prstGeom prst="rect">
            <a:avLst/>
          </a:prstGeom>
        </p:spPr>
      </p:pic>
      <p:sp>
        <p:nvSpPr>
          <p:cNvPr id="13" name="Espace réservé du numéro de diapositive 12"/>
          <p:cNvSpPr>
            <a:spLocks noGrp="1"/>
          </p:cNvSpPr>
          <p:nvPr>
            <p:ph type="sldNum" sz="quarter" idx="21"/>
          </p:nvPr>
        </p:nvSpPr>
        <p:spPr/>
        <p:txBody>
          <a:bodyPr/>
          <a:lstStyle/>
          <a:p>
            <a:pPr algn="r"/>
            <a:fld id="{256D3EEF-DE4E-429D-8EC4-DDC531AFF587}" type="slidenum">
              <a:rPr kumimoji="0" lang="fr-FR" sz="1000" smtClean="0"/>
              <a:pPr algn="r"/>
              <a:t>21</a:t>
            </a:fld>
            <a:endParaRPr kumimoji="0" lang="fr-FR" sz="1000" dirty="0"/>
          </a:p>
        </p:txBody>
      </p:sp>
      <p:graphicFrame>
        <p:nvGraphicFramePr>
          <p:cNvPr id="16" name="Graphique 15"/>
          <p:cNvGraphicFramePr/>
          <p:nvPr/>
        </p:nvGraphicFramePr>
        <p:xfrm>
          <a:off x="251520" y="764704"/>
          <a:ext cx="8058150" cy="30861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extLst/>
          </a:lstStyle>
          <a:p>
            <a:r>
              <a:rPr lang="fr-FR" b="1" dirty="0" smtClean="0"/>
              <a:t>BILAN</a:t>
            </a:r>
            <a:r>
              <a:rPr lang="fr-FR" dirty="0" smtClean="0"/>
              <a:t> </a:t>
            </a:r>
            <a:r>
              <a:rPr lang="fr-FR" b="1" dirty="0" smtClean="0"/>
              <a:t>COMMUNICATION</a:t>
            </a:r>
            <a:endParaRPr lang="fr-FR" b="1" dirty="0"/>
          </a:p>
        </p:txBody>
      </p:sp>
      <p:sp>
        <p:nvSpPr>
          <p:cNvPr id="7" name="Rectangle 7"/>
          <p:cNvSpPr>
            <a:spLocks noGrp="1"/>
          </p:cNvSpPr>
          <p:nvPr>
            <p:ph type="body" sz="quarter" idx="17"/>
          </p:nvPr>
        </p:nvSpPr>
        <p:spPr>
          <a:xfrm>
            <a:off x="251520" y="764704"/>
            <a:ext cx="5112568" cy="360040"/>
          </a:xfrm>
        </p:spPr>
        <p:txBody>
          <a:bodyPr>
            <a:normAutofit/>
          </a:bodyPr>
          <a:lstStyle>
            <a:extLst/>
          </a:lstStyle>
          <a:p>
            <a:r>
              <a:rPr lang="fr-FR" dirty="0" smtClean="0"/>
              <a:t>BILAN PUBLICATION BULLETINS INFOS</a:t>
            </a:r>
          </a:p>
          <a:p>
            <a:endParaRPr lang="fr-FR" dirty="0"/>
          </a:p>
        </p:txBody>
      </p:sp>
      <p:sp>
        <p:nvSpPr>
          <p:cNvPr id="12" name="Rectangle 5"/>
          <p:cNvSpPr txBox="1">
            <a:spLocks/>
          </p:cNvSpPr>
          <p:nvPr/>
        </p:nvSpPr>
        <p:spPr>
          <a:xfrm>
            <a:off x="251520" y="260648"/>
            <a:ext cx="7939608" cy="383704"/>
          </a:xfrm>
          <a:prstGeom prst="rect">
            <a:avLst/>
          </a:prstGeom>
          <a:solidFill>
            <a:schemeClr val="accent6">
              <a:shade val="75000"/>
            </a:schemeClr>
          </a:solidFill>
        </p:spPr>
        <p:txBody>
          <a:bodyPr vert="horz">
            <a:normAutofit/>
          </a:bodyPr>
          <a:lstStyle>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600" b="1" i="0" u="none" strike="noStrike" kern="0" cap="none" spc="0" normalizeH="0" baseline="0" noProof="0" dirty="0" smtClean="0">
                <a:ln>
                  <a:noFill/>
                </a:ln>
                <a:solidFill>
                  <a:schemeClr val="bg1"/>
                </a:solidFill>
                <a:effectLst/>
                <a:uLnTx/>
                <a:uFillTx/>
                <a:latin typeface="+mn-lt"/>
                <a:ea typeface="+mn-ea"/>
                <a:cs typeface="+mn-cs"/>
              </a:rPr>
              <a:t>BILAN COMMUNICATION</a:t>
            </a:r>
            <a:endParaRPr kumimoji="0" lang="fr-FR" sz="1600" b="1" i="0" u="none" strike="noStrike" kern="0" cap="none" spc="0" normalizeH="0" baseline="0" noProof="0" dirty="0">
              <a:ln>
                <a:noFill/>
              </a:ln>
              <a:solidFill>
                <a:schemeClr val="bg1"/>
              </a:solidFill>
              <a:effectLst/>
              <a:uLnTx/>
              <a:uFillTx/>
              <a:latin typeface="+mn-lt"/>
              <a:ea typeface="+mn-ea"/>
              <a:cs typeface="+mn-cs"/>
            </a:endParaRPr>
          </a:p>
        </p:txBody>
      </p:sp>
      <p:sp>
        <p:nvSpPr>
          <p:cNvPr id="25" name="Rectangle 7"/>
          <p:cNvSpPr>
            <a:spLocks noGrp="1"/>
          </p:cNvSpPr>
          <p:nvPr>
            <p:ph type="body" sz="quarter" idx="17"/>
          </p:nvPr>
        </p:nvSpPr>
        <p:spPr>
          <a:xfrm>
            <a:off x="251520" y="3789040"/>
            <a:ext cx="5112568" cy="360040"/>
          </a:xfrm>
        </p:spPr>
        <p:txBody>
          <a:bodyPr>
            <a:normAutofit/>
          </a:bodyPr>
          <a:lstStyle>
            <a:extLst/>
          </a:lstStyle>
          <a:p>
            <a:r>
              <a:rPr lang="fr-FR" dirty="0" smtClean="0"/>
              <a:t>VISITEURS SITE WEB ET TEMPS MOYEN CONNEXION</a:t>
            </a:r>
            <a:endParaRPr lang="fr-FR" dirty="0"/>
          </a:p>
        </p:txBody>
      </p:sp>
      <p:sp>
        <p:nvSpPr>
          <p:cNvPr id="30" name="Rectangle 60"/>
          <p:cNvSpPr>
            <a:spLocks noGrp="1"/>
          </p:cNvSpPr>
          <p:nvPr>
            <p:ph type="body" sz="quarter" idx="18"/>
          </p:nvPr>
        </p:nvSpPr>
        <p:spPr>
          <a:xfrm>
            <a:off x="5436096" y="2492896"/>
            <a:ext cx="2952328" cy="325752"/>
          </a:xfrm>
          <a:solidFill>
            <a:schemeClr val="accent6">
              <a:lumMod val="75000"/>
            </a:schemeClr>
          </a:solidFill>
        </p:spPr>
        <p:txBody>
          <a:bodyPr>
            <a:noAutofit/>
          </a:bodyPr>
          <a:lstStyle>
            <a:extLst/>
          </a:lstStyle>
          <a:p>
            <a:r>
              <a:rPr lang="fr-FR" sz="1600" dirty="0" smtClean="0">
                <a:solidFill>
                  <a:schemeClr val="bg1"/>
                </a:solidFill>
              </a:rPr>
              <a:t>SYNTHESE</a:t>
            </a:r>
            <a:endParaRPr lang="fr-FR" sz="1600" dirty="0">
              <a:solidFill>
                <a:schemeClr val="bg1"/>
              </a:solidFill>
            </a:endParaRPr>
          </a:p>
        </p:txBody>
      </p:sp>
      <p:sp>
        <p:nvSpPr>
          <p:cNvPr id="33" name="ZoneTexte 32"/>
          <p:cNvSpPr txBox="1"/>
          <p:nvPr/>
        </p:nvSpPr>
        <p:spPr>
          <a:xfrm>
            <a:off x="5436096" y="2996952"/>
            <a:ext cx="2880320" cy="3416320"/>
          </a:xfrm>
          <a:prstGeom prst="rect">
            <a:avLst/>
          </a:prstGeom>
          <a:noFill/>
        </p:spPr>
        <p:txBody>
          <a:bodyPr wrap="square" rtlCol="0">
            <a:spAutoFit/>
          </a:bodyPr>
          <a:lstStyle/>
          <a:p>
            <a:r>
              <a:rPr lang="fr-FR" sz="1200" dirty="0" smtClean="0"/>
              <a:t>Avec 36 bulletins diffusés en 2021, soit le maximum possible (contre 32 en 2020), l’information destinée à nos adhérents (et sympathisants) est de bon niveau.</a:t>
            </a:r>
          </a:p>
          <a:p>
            <a:endParaRPr lang="fr-FR" sz="1200" dirty="0" smtClean="0"/>
          </a:p>
          <a:p>
            <a:r>
              <a:rPr lang="fr-FR" sz="1200" dirty="0" smtClean="0"/>
              <a:t>Le taux d’ouverture des bulletins par les destinataires est de 70 % et le taux de « clic » sur les liens disponibles sur les bulletins est de 33%.</a:t>
            </a:r>
          </a:p>
          <a:p>
            <a:endParaRPr lang="fr-FR" sz="1200" dirty="0" smtClean="0"/>
          </a:p>
          <a:p>
            <a:r>
              <a:rPr lang="fr-FR" sz="1200" dirty="0" smtClean="0"/>
              <a:t>Notre communication a été complétée cette année par un bilan sportif diffusé après chaque journée de championnat et accessible sur notre site.</a:t>
            </a:r>
          </a:p>
          <a:p>
            <a:endParaRPr lang="fr-FR" sz="1200" dirty="0" smtClean="0"/>
          </a:p>
          <a:p>
            <a:r>
              <a:rPr lang="fr-FR" sz="1200" dirty="0" smtClean="0"/>
              <a:t>Près de 7300 visites de notre site depuis sa création.</a:t>
            </a:r>
          </a:p>
          <a:p>
            <a:endParaRPr lang="fr-FR" sz="1200" dirty="0"/>
          </a:p>
        </p:txBody>
      </p:sp>
      <p:pic>
        <p:nvPicPr>
          <p:cNvPr id="34" name="Image 33" descr="IMAGE COM.jpeg"/>
          <p:cNvPicPr>
            <a:picLocks noChangeAspect="1"/>
          </p:cNvPicPr>
          <p:nvPr/>
        </p:nvPicPr>
        <p:blipFill>
          <a:blip r:embed="rId3" cstate="print"/>
          <a:stretch>
            <a:fillRect/>
          </a:stretch>
        </p:blipFill>
        <p:spPr>
          <a:xfrm>
            <a:off x="5436096" y="836712"/>
            <a:ext cx="2782547" cy="1512168"/>
          </a:xfrm>
          <a:prstGeom prst="rect">
            <a:avLst/>
          </a:prstGeom>
        </p:spPr>
      </p:pic>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22</a:t>
            </a:fld>
            <a:endParaRPr kumimoji="0" lang="fr-FR"/>
          </a:p>
        </p:txBody>
      </p:sp>
      <p:graphicFrame>
        <p:nvGraphicFramePr>
          <p:cNvPr id="14" name="Graphique 13"/>
          <p:cNvGraphicFramePr/>
          <p:nvPr/>
        </p:nvGraphicFramePr>
        <p:xfrm>
          <a:off x="251520" y="1196752"/>
          <a:ext cx="5091088" cy="2448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nvGraphicFramePr>
        <p:xfrm>
          <a:off x="251521" y="4248149"/>
          <a:ext cx="5040560" cy="242121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BILAN DES ACHATS GROUPES 2021</a:t>
            </a:r>
            <a:endParaRPr lang="fr-FR" b="1" dirty="0"/>
          </a:p>
        </p:txBody>
      </p:sp>
      <p:sp>
        <p:nvSpPr>
          <p:cNvPr id="5" name="Espace réservé du texte 4"/>
          <p:cNvSpPr>
            <a:spLocks noGrp="1"/>
          </p:cNvSpPr>
          <p:nvPr>
            <p:ph type="body" sz="quarter" idx="14"/>
          </p:nvPr>
        </p:nvSpPr>
        <p:spPr>
          <a:xfrm>
            <a:off x="304800" y="381000"/>
            <a:ext cx="8011616" cy="383704"/>
          </a:xfrm>
        </p:spPr>
        <p:txBody>
          <a:bodyPr>
            <a:normAutofit/>
          </a:bodyPr>
          <a:lstStyle/>
          <a:p>
            <a:r>
              <a:rPr lang="fr-FR" sz="1600" dirty="0" smtClean="0"/>
              <a:t>BILAN DES ACHATS GROUPES</a:t>
            </a:r>
            <a:endParaRPr lang="fr-FR" sz="1600" dirty="0"/>
          </a:p>
        </p:txBody>
      </p:sp>
      <p:sp>
        <p:nvSpPr>
          <p:cNvPr id="7" name="Espace réservé du texte 6"/>
          <p:cNvSpPr>
            <a:spLocks noGrp="1"/>
          </p:cNvSpPr>
          <p:nvPr>
            <p:ph type="body" sz="quarter" idx="17"/>
          </p:nvPr>
        </p:nvSpPr>
        <p:spPr>
          <a:xfrm>
            <a:off x="301752" y="2340864"/>
            <a:ext cx="8014664" cy="440064"/>
          </a:xfrm>
        </p:spPr>
        <p:txBody>
          <a:bodyPr>
            <a:normAutofit/>
          </a:bodyPr>
          <a:lstStyle/>
          <a:p>
            <a:r>
              <a:rPr lang="fr-FR" sz="1200" dirty="0" smtClean="0"/>
              <a:t>ACHAT BALLES LOGOTEES EN NOVEMBRE 2021</a:t>
            </a:r>
            <a:endParaRPr lang="fr-FR" sz="1200" dirty="0"/>
          </a:p>
        </p:txBody>
      </p:sp>
      <p:sp>
        <p:nvSpPr>
          <p:cNvPr id="9" name="Espace réservé du texte 8"/>
          <p:cNvSpPr>
            <a:spLocks noGrp="1"/>
          </p:cNvSpPr>
          <p:nvPr>
            <p:ph type="body" sz="quarter" idx="19"/>
          </p:nvPr>
        </p:nvSpPr>
        <p:spPr>
          <a:xfrm>
            <a:off x="304800" y="4221088"/>
            <a:ext cx="8011616" cy="433560"/>
          </a:xfrm>
        </p:spPr>
        <p:txBody>
          <a:bodyPr>
            <a:normAutofit/>
          </a:bodyPr>
          <a:lstStyle/>
          <a:p>
            <a:r>
              <a:rPr lang="fr-FR" sz="1200" dirty="0" smtClean="0"/>
              <a:t>ACHAT TENUE VESTIMENTAIRE</a:t>
            </a:r>
            <a:endParaRPr lang="fr-FR" sz="1200" dirty="0"/>
          </a:p>
        </p:txBody>
      </p:sp>
      <p:sp>
        <p:nvSpPr>
          <p:cNvPr id="12" name="ZoneTexte 11"/>
          <p:cNvSpPr txBox="1"/>
          <p:nvPr/>
        </p:nvSpPr>
        <p:spPr>
          <a:xfrm>
            <a:off x="323528" y="1268760"/>
            <a:ext cx="6264696" cy="1169551"/>
          </a:xfrm>
          <a:prstGeom prst="rect">
            <a:avLst/>
          </a:prstGeom>
          <a:noFill/>
        </p:spPr>
        <p:txBody>
          <a:bodyPr wrap="square" rtlCol="0">
            <a:spAutoFit/>
          </a:bodyPr>
          <a:lstStyle/>
          <a:p>
            <a:r>
              <a:rPr lang="fr-FR" sz="1400" dirty="0" smtClean="0"/>
              <a:t>La relation avec l’interlocuteur « associations » de Blue Green a permis d’obtenir un prix de 36,90 euros par GF lors de l’opération Black Friday de fin novembre. 90 GF ont ainsi été acheté au bénéfice de nos membres (80 GF) et de la section qui a ainsi pu reconstituer son stock pour les dotations de nos prochains challenges (10 GF).</a:t>
            </a:r>
          </a:p>
          <a:p>
            <a:endParaRPr lang="fr-FR" sz="1400" dirty="0"/>
          </a:p>
        </p:txBody>
      </p:sp>
      <p:pic>
        <p:nvPicPr>
          <p:cNvPr id="14" name="Image 13" descr="Balle avec logo gagnant.jpg"/>
          <p:cNvPicPr>
            <a:picLocks noChangeAspect="1"/>
          </p:cNvPicPr>
          <p:nvPr/>
        </p:nvPicPr>
        <p:blipFill>
          <a:blip r:embed="rId3" cstate="print"/>
          <a:stretch>
            <a:fillRect/>
          </a:stretch>
        </p:blipFill>
        <p:spPr>
          <a:xfrm>
            <a:off x="827584" y="2852936"/>
            <a:ext cx="1224136" cy="1195105"/>
          </a:xfrm>
          <a:prstGeom prst="rect">
            <a:avLst/>
          </a:prstGeom>
        </p:spPr>
      </p:pic>
      <p:sp>
        <p:nvSpPr>
          <p:cNvPr id="15" name="ZoneTexte 14"/>
          <p:cNvSpPr txBox="1"/>
          <p:nvPr/>
        </p:nvSpPr>
        <p:spPr>
          <a:xfrm>
            <a:off x="2280377" y="2804678"/>
            <a:ext cx="5832648" cy="1384995"/>
          </a:xfrm>
          <a:prstGeom prst="rect">
            <a:avLst/>
          </a:prstGeom>
          <a:noFill/>
        </p:spPr>
        <p:txBody>
          <a:bodyPr wrap="square" rtlCol="0">
            <a:spAutoFit/>
          </a:bodyPr>
          <a:lstStyle/>
          <a:p>
            <a:r>
              <a:rPr lang="fr-FR" sz="1400" dirty="0" smtClean="0"/>
              <a:t>Après les 2 premiers achats de 2020, nous avons commandé un volume de 468 balles courant novembre à un prix très compétitif puisque les frais d’impression de notre logo étaient offerts dans le cadre d’une opération commerciale dont nous avons su profiter. </a:t>
            </a:r>
          </a:p>
          <a:p>
            <a:r>
              <a:rPr lang="fr-FR" sz="1400" dirty="0" smtClean="0"/>
              <a:t>Balles pour nos membres : 300</a:t>
            </a:r>
          </a:p>
          <a:p>
            <a:r>
              <a:rPr lang="fr-FR" sz="1400" dirty="0" smtClean="0"/>
              <a:t>Balles pour la section : 168</a:t>
            </a:r>
            <a:endParaRPr lang="fr-FR" sz="1400" dirty="0"/>
          </a:p>
        </p:txBody>
      </p:sp>
      <p:sp>
        <p:nvSpPr>
          <p:cNvPr id="17" name="ZoneTexte 16"/>
          <p:cNvSpPr txBox="1"/>
          <p:nvPr/>
        </p:nvSpPr>
        <p:spPr>
          <a:xfrm>
            <a:off x="251520" y="4797152"/>
            <a:ext cx="3672408" cy="1384995"/>
          </a:xfrm>
          <a:prstGeom prst="rect">
            <a:avLst/>
          </a:prstGeom>
          <a:noFill/>
        </p:spPr>
        <p:txBody>
          <a:bodyPr wrap="square" rtlCol="0">
            <a:spAutoFit/>
          </a:bodyPr>
          <a:lstStyle/>
          <a:p>
            <a:r>
              <a:rPr lang="fr-FR" sz="1400" dirty="0" smtClean="0"/>
              <a:t>Afin de doter nos nouveaux membres 2021, une nouvelle commande de vêtements a été passée en début d’année après accord budgétaire du </a:t>
            </a:r>
            <a:r>
              <a:rPr lang="fr-FR" sz="1400" dirty="0" err="1" smtClean="0"/>
              <a:t>Gazelec</a:t>
            </a:r>
            <a:r>
              <a:rPr lang="fr-FR" sz="1400" dirty="0" smtClean="0"/>
              <a:t> 37 qui finance partiellement ce type de dépenses spécifiques.  10 tenues ont ainsi été achetées.</a:t>
            </a:r>
            <a:endParaRPr lang="fr-FR" sz="1400" dirty="0"/>
          </a:p>
        </p:txBody>
      </p:sp>
      <p:sp>
        <p:nvSpPr>
          <p:cNvPr id="13" name="Espace réservé du numéro de diapositive 12"/>
          <p:cNvSpPr>
            <a:spLocks noGrp="1"/>
          </p:cNvSpPr>
          <p:nvPr>
            <p:ph type="sldNum" sz="quarter" idx="22"/>
          </p:nvPr>
        </p:nvSpPr>
        <p:spPr/>
        <p:txBody>
          <a:bodyPr/>
          <a:lstStyle/>
          <a:p>
            <a:pPr algn="r"/>
            <a:fld id="{256D3EEF-DE4E-429D-8EC4-DDC531AFF587}" type="slidenum">
              <a:rPr kumimoji="0" lang="fr-FR" sz="1000" smtClean="0"/>
              <a:pPr algn="r"/>
              <a:t>23</a:t>
            </a:fld>
            <a:endParaRPr kumimoji="0" lang="fr-FR"/>
          </a:p>
        </p:txBody>
      </p:sp>
      <p:sp>
        <p:nvSpPr>
          <p:cNvPr id="16" name="Espace réservé du texte 4"/>
          <p:cNvSpPr>
            <a:spLocks noGrp="1"/>
          </p:cNvSpPr>
          <p:nvPr>
            <p:ph type="body" sz="quarter" idx="14"/>
          </p:nvPr>
        </p:nvSpPr>
        <p:spPr>
          <a:xfrm>
            <a:off x="323528" y="836712"/>
            <a:ext cx="8011616" cy="383704"/>
          </a:xfrm>
        </p:spPr>
        <p:txBody>
          <a:bodyPr>
            <a:normAutofit/>
          </a:bodyPr>
          <a:lstStyle/>
          <a:p>
            <a:r>
              <a:rPr lang="fr-FR" sz="1200" dirty="0" smtClean="0"/>
              <a:t>ACHAT DE GREEN FEE BLUE GREEN</a:t>
            </a:r>
            <a:endParaRPr lang="fr-FR" sz="1200" dirty="0"/>
          </a:p>
        </p:txBody>
      </p:sp>
      <p:pic>
        <p:nvPicPr>
          <p:cNvPr id="20" name="Image 19" descr="GF.jpg"/>
          <p:cNvPicPr>
            <a:picLocks noChangeAspect="1"/>
          </p:cNvPicPr>
          <p:nvPr/>
        </p:nvPicPr>
        <p:blipFill>
          <a:blip r:embed="rId4" cstate="print"/>
          <a:stretch>
            <a:fillRect/>
          </a:stretch>
        </p:blipFill>
        <p:spPr>
          <a:xfrm>
            <a:off x="6588224" y="1268760"/>
            <a:ext cx="1707257" cy="968210"/>
          </a:xfrm>
          <a:prstGeom prst="rect">
            <a:avLst/>
          </a:prstGeom>
        </p:spPr>
      </p:pic>
      <p:pic>
        <p:nvPicPr>
          <p:cNvPr id="21" name="Image 20" descr="IMG_3249.JPG"/>
          <p:cNvPicPr>
            <a:picLocks noChangeAspect="1"/>
          </p:cNvPicPr>
          <p:nvPr/>
        </p:nvPicPr>
        <p:blipFill>
          <a:blip r:embed="rId5" cstate="print"/>
          <a:stretch>
            <a:fillRect/>
          </a:stretch>
        </p:blipFill>
        <p:spPr>
          <a:xfrm>
            <a:off x="4067944" y="4797152"/>
            <a:ext cx="2592288" cy="154340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BILAN DES AUTRES ACTIVITES</a:t>
            </a:r>
            <a:endParaRPr lang="fr-FR" b="1" dirty="0"/>
          </a:p>
        </p:txBody>
      </p:sp>
      <p:sp>
        <p:nvSpPr>
          <p:cNvPr id="5" name="Espace réservé du texte 4"/>
          <p:cNvSpPr>
            <a:spLocks noGrp="1"/>
          </p:cNvSpPr>
          <p:nvPr>
            <p:ph type="body" sz="quarter" idx="14"/>
          </p:nvPr>
        </p:nvSpPr>
        <p:spPr>
          <a:xfrm>
            <a:off x="251520" y="188640"/>
            <a:ext cx="8011616" cy="383704"/>
          </a:xfrm>
        </p:spPr>
        <p:txBody>
          <a:bodyPr>
            <a:normAutofit/>
          </a:bodyPr>
          <a:lstStyle/>
          <a:p>
            <a:r>
              <a:rPr lang="fr-FR" sz="1600" dirty="0" smtClean="0"/>
              <a:t>BILAN DES AUTRES ACTIVITES 2021</a:t>
            </a:r>
            <a:endParaRPr lang="fr-FR" sz="1600" dirty="0"/>
          </a:p>
        </p:txBody>
      </p:sp>
      <p:sp>
        <p:nvSpPr>
          <p:cNvPr id="20" name="ZoneTexte 19"/>
          <p:cNvSpPr txBox="1"/>
          <p:nvPr/>
        </p:nvSpPr>
        <p:spPr>
          <a:xfrm>
            <a:off x="179512" y="692696"/>
            <a:ext cx="8352928" cy="4732065"/>
          </a:xfrm>
          <a:prstGeom prst="rect">
            <a:avLst/>
          </a:prstGeom>
          <a:noFill/>
        </p:spPr>
        <p:txBody>
          <a:bodyPr wrap="square" rtlCol="0">
            <a:spAutoFit/>
          </a:bodyPr>
          <a:lstStyle/>
          <a:p>
            <a:pPr>
              <a:buFont typeface="Wingdings" pitchFamily="2" charset="2"/>
              <a:buChar char="q"/>
            </a:pPr>
            <a:r>
              <a:rPr lang="fr-FR" sz="1400" b="1" dirty="0" smtClean="0"/>
              <a:t> Organisation de cours collectifs à </a:t>
            </a:r>
            <a:r>
              <a:rPr lang="fr-FR" sz="1400" b="1" dirty="0" err="1" smtClean="0"/>
              <a:t>Ballan</a:t>
            </a:r>
            <a:r>
              <a:rPr lang="fr-FR" sz="1400" b="1" dirty="0" smtClean="0"/>
              <a:t> Miré (Golf de Touraine)</a:t>
            </a:r>
          </a:p>
          <a:p>
            <a:pPr lvl="1">
              <a:buFont typeface="Wingdings" pitchFamily="2" charset="2"/>
              <a:buChar char="§"/>
            </a:pPr>
            <a:r>
              <a:rPr lang="fr-FR" sz="1400" b="1" dirty="0" smtClean="0"/>
              <a:t> </a:t>
            </a:r>
            <a:r>
              <a:rPr lang="fr-FR" sz="1400" dirty="0" smtClean="0"/>
              <a:t>Printemps : 4 élèves avec Clément GALLOIS</a:t>
            </a:r>
          </a:p>
          <a:p>
            <a:pPr lvl="1">
              <a:buFont typeface="Wingdings" pitchFamily="2" charset="2"/>
              <a:buChar char="§"/>
            </a:pPr>
            <a:r>
              <a:rPr lang="fr-FR" sz="1400" dirty="0" smtClean="0"/>
              <a:t> Automne : 5 élèves avec Karl COTTERAY </a:t>
            </a:r>
            <a:r>
              <a:rPr lang="fr-FR" sz="1100" dirty="0" smtClean="0"/>
              <a:t>(190€ pour 12 h de cours par groupe de 4)</a:t>
            </a:r>
            <a:endParaRPr lang="fr-FR" sz="1400" dirty="0" smtClean="0">
              <a:solidFill>
                <a:srgbClr val="FF0000"/>
              </a:solidFill>
            </a:endParaRPr>
          </a:p>
          <a:p>
            <a:pPr lvl="1">
              <a:buFont typeface="Arial" pitchFamily="34" charset="0"/>
              <a:buChar char="•"/>
            </a:pPr>
            <a:endParaRPr lang="fr-FR" sz="1400" dirty="0" smtClean="0"/>
          </a:p>
          <a:p>
            <a:pPr lvl="1">
              <a:buFont typeface="Arial" pitchFamily="34" charset="0"/>
              <a:buChar char="•"/>
            </a:pPr>
            <a:endParaRPr lang="fr-FR" sz="1400" dirty="0" smtClean="0"/>
          </a:p>
          <a:p>
            <a:pPr>
              <a:buFont typeface="Wingdings" pitchFamily="2" charset="2"/>
              <a:buChar char="q"/>
            </a:pPr>
            <a:r>
              <a:rPr lang="fr-FR" sz="1400" b="1" dirty="0" smtClean="0"/>
              <a:t> Stage organisé à St Samson du 17 au 21 mai 2021 </a:t>
            </a:r>
          </a:p>
          <a:p>
            <a:pPr lvl="1">
              <a:buFont typeface="Wingdings" pitchFamily="2" charset="2"/>
              <a:buChar char="§"/>
            </a:pPr>
            <a:r>
              <a:rPr lang="fr-FR" sz="1400" dirty="0" smtClean="0"/>
              <a:t> 7 participants</a:t>
            </a:r>
          </a:p>
          <a:p>
            <a:pPr lvl="1">
              <a:buFont typeface="Wingdings" pitchFamily="2" charset="2"/>
              <a:buChar char="§"/>
            </a:pPr>
            <a:r>
              <a:rPr lang="fr-FR" sz="1400" dirty="0" smtClean="0"/>
              <a:t> Coût stage 290 € </a:t>
            </a:r>
            <a:r>
              <a:rPr lang="fr-FR" sz="1200" dirty="0" smtClean="0"/>
              <a:t>(hors hébergement – restauration)</a:t>
            </a:r>
            <a:endParaRPr lang="fr-FR" sz="1400" dirty="0" smtClean="0"/>
          </a:p>
          <a:p>
            <a:pPr>
              <a:buFont typeface="Arial" pitchFamily="34" charset="0"/>
              <a:buChar char="•"/>
            </a:pPr>
            <a:endParaRPr lang="fr-FR" sz="1400" b="1" dirty="0" smtClean="0"/>
          </a:p>
          <a:p>
            <a:pPr>
              <a:buFont typeface="Arial" pitchFamily="34" charset="0"/>
              <a:buChar char="•"/>
            </a:pPr>
            <a:endParaRPr lang="fr-FR" sz="1400" b="1" dirty="0" smtClean="0"/>
          </a:p>
          <a:p>
            <a:pPr>
              <a:buFont typeface="Wingdings" pitchFamily="2" charset="2"/>
              <a:buChar char="q"/>
            </a:pPr>
            <a:r>
              <a:rPr lang="fr-FR" sz="1400" b="1" dirty="0" smtClean="0"/>
              <a:t> Cartes GOLFY et BE GOLF : </a:t>
            </a:r>
          </a:p>
          <a:p>
            <a:pPr lvl="1">
              <a:buFont typeface="Wingdings" pitchFamily="2" charset="2"/>
              <a:buChar char="§"/>
            </a:pPr>
            <a:r>
              <a:rPr lang="fr-FR" sz="1400" dirty="0" smtClean="0"/>
              <a:t> opérations renouvellement cartes proposées en 2021 en lien avec les réseaux</a:t>
            </a:r>
          </a:p>
          <a:p>
            <a:pPr>
              <a:buFont typeface="Arial" pitchFamily="34" charset="0"/>
              <a:buChar char="•"/>
            </a:pPr>
            <a:endParaRPr lang="fr-FR" sz="1400" b="1" dirty="0" smtClean="0"/>
          </a:p>
          <a:p>
            <a:pPr>
              <a:buFont typeface="Wingdings" pitchFamily="2" charset="2"/>
              <a:buChar char="q"/>
            </a:pPr>
            <a:r>
              <a:rPr lang="fr-FR" sz="1400" b="1" dirty="0" smtClean="0"/>
              <a:t> Réunions organisées en 2021 </a:t>
            </a:r>
            <a:r>
              <a:rPr lang="fr-FR" sz="1100" dirty="0" smtClean="0"/>
              <a:t>(uniquement en zoom sauf 8 décembre)</a:t>
            </a:r>
            <a:endParaRPr lang="fr-FR" sz="1400" dirty="0" smtClean="0"/>
          </a:p>
          <a:p>
            <a:pPr lvl="1">
              <a:buFont typeface="Wingdings" pitchFamily="2" charset="2"/>
              <a:buChar char="§"/>
            </a:pPr>
            <a:r>
              <a:rPr lang="fr-FR" sz="1400" dirty="0" smtClean="0"/>
              <a:t> AG « numérique »  en 16 janvier 2021</a:t>
            </a:r>
          </a:p>
          <a:p>
            <a:pPr lvl="1">
              <a:buFont typeface="Wingdings" pitchFamily="2" charset="2"/>
              <a:buChar char="§"/>
            </a:pPr>
            <a:r>
              <a:rPr lang="fr-FR" sz="1400" dirty="0" smtClean="0"/>
              <a:t> 10 réunions du bureau : </a:t>
            </a:r>
            <a:r>
              <a:rPr lang="fr-FR" sz="1050" dirty="0" smtClean="0"/>
              <a:t>4 janvier – 22 janvier  - 4 mai – 9 février – 9 mars– 20 avril – 11 mai - </a:t>
            </a:r>
            <a:br>
              <a:rPr lang="fr-FR" sz="1050" dirty="0" smtClean="0"/>
            </a:br>
            <a:r>
              <a:rPr lang="fr-FR" sz="1050" dirty="0" smtClean="0"/>
              <a:t>			 15 juin – 25 octobre – 8 décembre</a:t>
            </a:r>
          </a:p>
          <a:p>
            <a:pPr lvl="1">
              <a:buFont typeface="Wingdings" pitchFamily="2" charset="2"/>
              <a:buChar char="§"/>
            </a:pPr>
            <a:r>
              <a:rPr lang="fr-FR" sz="1400" dirty="0" smtClean="0"/>
              <a:t> CR disponible sur notre site en moins de 5 jours en moyenne</a:t>
            </a:r>
            <a:endParaRPr lang="fr-FR" sz="1600" dirty="0" smtClean="0"/>
          </a:p>
          <a:p>
            <a:pPr>
              <a:buFont typeface="Arial" pitchFamily="34" charset="0"/>
              <a:buChar char="•"/>
            </a:pPr>
            <a:endParaRPr lang="fr-FR" sz="1400" b="1" dirty="0" smtClean="0"/>
          </a:p>
          <a:p>
            <a:pPr>
              <a:buFont typeface="Arial" pitchFamily="34" charset="0"/>
              <a:buChar char="•"/>
            </a:pPr>
            <a:endParaRPr lang="fr-FR" sz="1400" b="1" dirty="0" smtClean="0"/>
          </a:p>
          <a:p>
            <a:pPr>
              <a:buFont typeface="Arial" pitchFamily="34" charset="0"/>
              <a:buChar char="•"/>
            </a:pPr>
            <a:endParaRPr lang="fr-FR" sz="1400" b="1" dirty="0" smtClean="0"/>
          </a:p>
          <a:p>
            <a:pPr>
              <a:buFont typeface="Arial" pitchFamily="34" charset="0"/>
              <a:buChar char="•"/>
            </a:pPr>
            <a:endParaRPr lang="fr-FR" sz="1400" b="1" dirty="0" smtClean="0"/>
          </a:p>
        </p:txBody>
      </p:sp>
      <p:sp>
        <p:nvSpPr>
          <p:cNvPr id="21" name="Rectangle 60"/>
          <p:cNvSpPr>
            <a:spLocks noGrp="1"/>
          </p:cNvSpPr>
          <p:nvPr>
            <p:ph type="body" sz="quarter" idx="18"/>
          </p:nvPr>
        </p:nvSpPr>
        <p:spPr>
          <a:xfrm>
            <a:off x="179512" y="4653136"/>
            <a:ext cx="6126081" cy="325752"/>
          </a:xfrm>
          <a:solidFill>
            <a:schemeClr val="accent6">
              <a:lumMod val="75000"/>
            </a:schemeClr>
          </a:solidFill>
        </p:spPr>
        <p:txBody>
          <a:bodyPr>
            <a:noAutofit/>
          </a:bodyPr>
          <a:lstStyle>
            <a:extLst/>
          </a:lstStyle>
          <a:p>
            <a:r>
              <a:rPr lang="fr-FR" sz="1600" dirty="0" smtClean="0">
                <a:solidFill>
                  <a:schemeClr val="bg1"/>
                </a:solidFill>
              </a:rPr>
              <a:t>SYNTHESE</a:t>
            </a:r>
            <a:endParaRPr lang="fr-FR" sz="1600" dirty="0">
              <a:solidFill>
                <a:schemeClr val="bg1"/>
              </a:solidFill>
            </a:endParaRPr>
          </a:p>
        </p:txBody>
      </p:sp>
      <p:sp>
        <p:nvSpPr>
          <p:cNvPr id="22" name="ZoneTexte 21"/>
          <p:cNvSpPr txBox="1"/>
          <p:nvPr/>
        </p:nvSpPr>
        <p:spPr>
          <a:xfrm>
            <a:off x="179512" y="5013176"/>
            <a:ext cx="7704856" cy="1815882"/>
          </a:xfrm>
          <a:prstGeom prst="rect">
            <a:avLst/>
          </a:prstGeom>
          <a:noFill/>
        </p:spPr>
        <p:txBody>
          <a:bodyPr wrap="square" rtlCol="0">
            <a:spAutoFit/>
          </a:bodyPr>
          <a:lstStyle/>
          <a:p>
            <a:r>
              <a:rPr lang="fr-FR" sz="1400" dirty="0" smtClean="0"/>
              <a:t>Notre offre 2021 était complète cette année avec des cours proposés par le pro du golf de Touraine a un tarif préférentiel et dans un format dynamique et l’organisation d’un stage à St Samson (Côte d’Armor) à un tarif tout aussi intéressant. Les retours des participants sont très positifs.</a:t>
            </a:r>
          </a:p>
          <a:p>
            <a:endParaRPr lang="fr-FR" sz="1400" dirty="0" smtClean="0"/>
          </a:p>
          <a:p>
            <a:r>
              <a:rPr lang="fr-FR" sz="1400" dirty="0" smtClean="0"/>
              <a:t>Le bureau a également proposé en cours d’année des promotions pour l’obtention des cartes golfiques permettant de jouer moins cher. Rappelons à cette occasion que le golf de Touraine est désormais adhérent du réseau BE GOLF.</a:t>
            </a:r>
          </a:p>
          <a:p>
            <a:endParaRPr lang="fr-FR" sz="1400" dirty="0"/>
          </a:p>
        </p:txBody>
      </p:sp>
      <p:pic>
        <p:nvPicPr>
          <p:cNvPr id="23" name="Image 22" descr="enseignement.jpg"/>
          <p:cNvPicPr>
            <a:picLocks noChangeAspect="1"/>
          </p:cNvPicPr>
          <p:nvPr/>
        </p:nvPicPr>
        <p:blipFill>
          <a:blip r:embed="rId3" cstate="print"/>
          <a:stretch>
            <a:fillRect/>
          </a:stretch>
        </p:blipFill>
        <p:spPr>
          <a:xfrm>
            <a:off x="6300192" y="836712"/>
            <a:ext cx="2054281" cy="1116316"/>
          </a:xfrm>
          <a:prstGeom prst="rect">
            <a:avLst/>
          </a:prstGeom>
        </p:spPr>
      </p:pic>
      <p:pic>
        <p:nvPicPr>
          <p:cNvPr id="24" name="Image 23" descr="Photo réunion.jpg"/>
          <p:cNvPicPr>
            <a:picLocks noChangeAspect="1"/>
          </p:cNvPicPr>
          <p:nvPr/>
        </p:nvPicPr>
        <p:blipFill>
          <a:blip r:embed="rId4" cstate="print"/>
          <a:stretch>
            <a:fillRect/>
          </a:stretch>
        </p:blipFill>
        <p:spPr>
          <a:xfrm>
            <a:off x="6516216" y="3429000"/>
            <a:ext cx="1728192" cy="1186140"/>
          </a:xfrm>
          <a:prstGeom prst="rect">
            <a:avLst/>
          </a:prstGeom>
        </p:spPr>
      </p:pic>
      <p:sp>
        <p:nvSpPr>
          <p:cNvPr id="9" name="Espace réservé du numéro de diapositive 8"/>
          <p:cNvSpPr>
            <a:spLocks noGrp="1"/>
          </p:cNvSpPr>
          <p:nvPr>
            <p:ph type="sldNum" sz="quarter" idx="22"/>
          </p:nvPr>
        </p:nvSpPr>
        <p:spPr/>
        <p:txBody>
          <a:bodyPr/>
          <a:lstStyle/>
          <a:p>
            <a:pPr algn="r"/>
            <a:fld id="{256D3EEF-DE4E-429D-8EC4-DDC531AFF587}" type="slidenum">
              <a:rPr kumimoji="0" lang="fr-FR" sz="1000" smtClean="0"/>
              <a:pPr algn="r"/>
              <a:t>24</a:t>
            </a:fld>
            <a:endParaRPr kumimoji="0" lang="fr-FR"/>
          </a:p>
        </p:txBody>
      </p:sp>
      <p:pic>
        <p:nvPicPr>
          <p:cNvPr id="10" name="Image 9" descr="IMG_20210521_183003.jpg"/>
          <p:cNvPicPr>
            <a:picLocks noChangeAspect="1"/>
          </p:cNvPicPr>
          <p:nvPr/>
        </p:nvPicPr>
        <p:blipFill>
          <a:blip r:embed="rId5" cstate="print"/>
          <a:stretch>
            <a:fillRect/>
          </a:stretch>
        </p:blipFill>
        <p:spPr>
          <a:xfrm>
            <a:off x="4355976" y="1628800"/>
            <a:ext cx="1800199" cy="134704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VOTES RESOLUTIONS SUR RAPPORT 2021</a:t>
            </a:r>
            <a:endParaRPr lang="fr-FR" dirty="0"/>
          </a:p>
        </p:txBody>
      </p:sp>
      <p:sp>
        <p:nvSpPr>
          <p:cNvPr id="5" name="Espace réservé du texte 4"/>
          <p:cNvSpPr>
            <a:spLocks noGrp="1"/>
          </p:cNvSpPr>
          <p:nvPr>
            <p:ph type="body" sz="quarter" idx="14"/>
          </p:nvPr>
        </p:nvSpPr>
        <p:spPr>
          <a:xfrm>
            <a:off x="304800" y="1522040"/>
            <a:ext cx="8011616" cy="959768"/>
          </a:xfrm>
        </p:spPr>
        <p:txBody>
          <a:bodyPr>
            <a:noAutofit/>
          </a:bodyPr>
          <a:lstStyle/>
          <a:p>
            <a:pPr algn="ctr"/>
            <a:r>
              <a:rPr lang="fr-FR" sz="2000" dirty="0" smtClean="0"/>
              <a:t>RESOLUTION RAPPORT MORAL ET ACTIVITES 2021</a:t>
            </a:r>
            <a:endParaRPr lang="fr-FR" sz="2000" dirty="0"/>
          </a:p>
        </p:txBody>
      </p:sp>
      <p:sp>
        <p:nvSpPr>
          <p:cNvPr id="6" name="Espace réservé du contenu 5"/>
          <p:cNvSpPr>
            <a:spLocks noGrp="1"/>
          </p:cNvSpPr>
          <p:nvPr>
            <p:ph sz="quarter" idx="16"/>
          </p:nvPr>
        </p:nvSpPr>
        <p:spPr>
          <a:xfrm>
            <a:off x="1907704" y="2780928"/>
            <a:ext cx="4608512" cy="1728216"/>
          </a:xfrm>
        </p:spPr>
        <p:txBody>
          <a:bodyPr>
            <a:noAutofit/>
          </a:bodyPr>
          <a:lstStyle/>
          <a:p>
            <a:pPr algn="ctr"/>
            <a:r>
              <a:rPr lang="fr-FR" sz="1400" b="1" u="sng" dirty="0" smtClean="0"/>
              <a:t>Validez-vous le rapport 2021 (moral et activités) tel que présenté dans ce document ?</a:t>
            </a:r>
          </a:p>
          <a:p>
            <a:pPr algn="ctr"/>
            <a:endParaRPr lang="fr-FR" sz="1400" b="1" dirty="0" smtClean="0"/>
          </a:p>
          <a:p>
            <a:pPr algn="ctr"/>
            <a:endParaRPr lang="fr-FR" sz="1400" b="1" dirty="0" smtClean="0"/>
          </a:p>
          <a:p>
            <a:pPr lvl="1">
              <a:buFont typeface="Wingdings" pitchFamily="2" charset="2"/>
              <a:buChar char="§"/>
            </a:pPr>
            <a:r>
              <a:rPr lang="fr-FR" sz="1400" b="1" dirty="0" smtClean="0"/>
              <a:t> Oui, totalement</a:t>
            </a:r>
          </a:p>
          <a:p>
            <a:pPr lvl="1">
              <a:buFont typeface="Wingdings" pitchFamily="2" charset="2"/>
              <a:buChar char="§"/>
            </a:pPr>
            <a:r>
              <a:rPr lang="fr-FR" sz="1400" b="1" dirty="0" smtClean="0"/>
              <a:t> Oui, avec une réserve </a:t>
            </a:r>
            <a:r>
              <a:rPr lang="fr-FR" b="1" dirty="0" smtClean="0"/>
              <a:t>(précisez laquelle)</a:t>
            </a:r>
            <a:endParaRPr lang="fr-FR" sz="1400" b="1" dirty="0" smtClean="0"/>
          </a:p>
          <a:p>
            <a:pPr lvl="1">
              <a:buFont typeface="Wingdings" pitchFamily="2" charset="2"/>
              <a:buChar char="§"/>
            </a:pPr>
            <a:r>
              <a:rPr lang="fr-FR" sz="1400" b="1" dirty="0" smtClean="0"/>
              <a:t> Non</a:t>
            </a:r>
          </a:p>
          <a:p>
            <a:pPr lvl="1">
              <a:buFont typeface="Wingdings" pitchFamily="2" charset="2"/>
              <a:buChar char="§"/>
            </a:pPr>
            <a:r>
              <a:rPr lang="fr-FR" sz="1400" b="1" dirty="0" smtClean="0"/>
              <a:t> Je souhaite m’abstenir </a:t>
            </a:r>
            <a:endParaRPr lang="fr-FR" sz="1400" dirty="0" smtClean="0"/>
          </a:p>
          <a:p>
            <a:endParaRPr lang="fr-FR" sz="1400" dirty="0"/>
          </a:p>
        </p:txBody>
      </p:sp>
      <p:sp>
        <p:nvSpPr>
          <p:cNvPr id="11" name="Espace réservé du contenu 5"/>
          <p:cNvSpPr>
            <a:spLocks noGrp="1"/>
          </p:cNvSpPr>
          <p:nvPr>
            <p:ph sz="quarter" idx="16"/>
          </p:nvPr>
        </p:nvSpPr>
        <p:spPr>
          <a:xfrm>
            <a:off x="539552" y="332656"/>
            <a:ext cx="7560840" cy="720104"/>
          </a:xfrm>
          <a:solidFill>
            <a:schemeClr val="accent6">
              <a:lumMod val="60000"/>
              <a:lumOff val="40000"/>
            </a:schemeClr>
          </a:solidFill>
        </p:spPr>
        <p:txBody>
          <a:bodyPr>
            <a:normAutofit/>
          </a:bodyPr>
          <a:lstStyle/>
          <a:p>
            <a:pPr algn="ctr"/>
            <a:r>
              <a:rPr lang="fr-FR" sz="1600" b="1" dirty="0" smtClean="0">
                <a:solidFill>
                  <a:srgbClr val="C00000"/>
                </a:solidFill>
              </a:rPr>
              <a:t>VOTE RESOLUTIONS RAPPORTS 2021</a:t>
            </a:r>
          </a:p>
          <a:p>
            <a:pPr algn="ctr"/>
            <a:r>
              <a:rPr lang="fr-FR" sz="1600" b="1" dirty="0" smtClean="0">
                <a:solidFill>
                  <a:schemeClr val="accent4">
                    <a:lumMod val="75000"/>
                  </a:schemeClr>
                </a:solidFill>
              </a:rPr>
              <a:t>Merci de répondre à </a:t>
            </a:r>
            <a:r>
              <a:rPr lang="fr-FR" sz="1600" b="1" dirty="0" smtClean="0">
                <a:solidFill>
                  <a:schemeClr val="accent4">
                    <a:lumMod val="75000"/>
                  </a:schemeClr>
                </a:solidFill>
              </a:rPr>
              <a:t>cette question </a:t>
            </a:r>
            <a:r>
              <a:rPr lang="fr-FR" sz="1600" b="1" dirty="0" smtClean="0">
                <a:solidFill>
                  <a:schemeClr val="accent4">
                    <a:lumMod val="75000"/>
                  </a:schemeClr>
                </a:solidFill>
              </a:rPr>
              <a:t>dans l’enquête séparée disponible sur le site</a:t>
            </a:r>
            <a:endParaRPr lang="fr-FR" dirty="0">
              <a:solidFill>
                <a:schemeClr val="accent4">
                  <a:lumMod val="75000"/>
                </a:schemeClr>
              </a:solidFill>
            </a:endParaRPr>
          </a:p>
        </p:txBody>
      </p:sp>
      <p:sp>
        <p:nvSpPr>
          <p:cNvPr id="8" name="Espace réservé du numéro de diapositive 7"/>
          <p:cNvSpPr>
            <a:spLocks noGrp="1"/>
          </p:cNvSpPr>
          <p:nvPr>
            <p:ph type="sldNum" sz="quarter" idx="22"/>
          </p:nvPr>
        </p:nvSpPr>
        <p:spPr/>
        <p:txBody>
          <a:bodyPr/>
          <a:lstStyle/>
          <a:p>
            <a:pPr algn="r"/>
            <a:fld id="{256D3EEF-DE4E-429D-8EC4-DDC531AFF587}" type="slidenum">
              <a:rPr kumimoji="0" lang="fr-FR" sz="1000" smtClean="0"/>
              <a:pPr algn="r"/>
              <a:t>25</a:t>
            </a:fld>
            <a:endParaRPr kumimoji="0"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a:xfrm>
            <a:off x="827584" y="3284984"/>
            <a:ext cx="7239000" cy="2011288"/>
          </a:xfrm>
        </p:spPr>
        <p:txBody>
          <a:bodyPr>
            <a:noAutofit/>
          </a:bodyPr>
          <a:lstStyle>
            <a:extLst/>
          </a:lstStyle>
          <a:p>
            <a:pPr algn="ctr"/>
            <a:r>
              <a:rPr lang="fr-FR" sz="3200" dirty="0" smtClean="0"/>
              <a:t>Prévisions exercice 2022</a:t>
            </a:r>
            <a:endParaRPr lang="fr-FR" sz="3200"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26</a:t>
            </a:fld>
            <a:endParaRPr kumimoji="0"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PERSPECTIVES MORALES 2022</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27</a:t>
            </a:fld>
            <a:endParaRPr kumimoji="0"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extLst/>
          </a:lstStyle>
          <a:p>
            <a:r>
              <a:rPr lang="fr-FR" b="1" dirty="0" smtClean="0"/>
              <a:t>OBJECTIFS 2021</a:t>
            </a:r>
            <a:endParaRPr lang="fr-FR" b="1" dirty="0"/>
          </a:p>
        </p:txBody>
      </p:sp>
      <p:sp>
        <p:nvSpPr>
          <p:cNvPr id="5" name="Rectangle 5"/>
          <p:cNvSpPr>
            <a:spLocks noGrp="1"/>
          </p:cNvSpPr>
          <p:nvPr>
            <p:ph type="body" sz="quarter" idx="14"/>
          </p:nvPr>
        </p:nvSpPr>
        <p:spPr>
          <a:xfrm>
            <a:off x="323528" y="260648"/>
            <a:ext cx="3672408" cy="383704"/>
          </a:xfrm>
        </p:spPr>
        <p:txBody>
          <a:bodyPr>
            <a:noAutofit/>
          </a:bodyPr>
          <a:lstStyle>
            <a:extLst/>
          </a:lstStyle>
          <a:p>
            <a:r>
              <a:rPr lang="fr-FR" sz="1600" dirty="0" smtClean="0"/>
              <a:t>OBJECTIFS 2022</a:t>
            </a:r>
            <a:endParaRPr lang="fr-FR" sz="1600" dirty="0"/>
          </a:p>
        </p:txBody>
      </p:sp>
      <p:sp>
        <p:nvSpPr>
          <p:cNvPr id="7" name="ZoneTexte 6"/>
          <p:cNvSpPr txBox="1"/>
          <p:nvPr/>
        </p:nvSpPr>
        <p:spPr>
          <a:xfrm>
            <a:off x="4139952" y="1484784"/>
            <a:ext cx="360040" cy="1200329"/>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a:p>
        </p:txBody>
      </p:sp>
      <p:sp>
        <p:nvSpPr>
          <p:cNvPr id="19" name="ZoneTexte 18"/>
          <p:cNvSpPr txBox="1"/>
          <p:nvPr/>
        </p:nvSpPr>
        <p:spPr>
          <a:xfrm>
            <a:off x="395536" y="692696"/>
            <a:ext cx="7920880" cy="646331"/>
          </a:xfrm>
          <a:prstGeom prst="rect">
            <a:avLst/>
          </a:prstGeom>
          <a:noFill/>
        </p:spPr>
        <p:txBody>
          <a:bodyPr wrap="square" rtlCol="0">
            <a:spAutoFit/>
          </a:bodyPr>
          <a:lstStyle/>
          <a:p>
            <a:pPr>
              <a:buClr>
                <a:schemeClr val="accent6">
                  <a:lumMod val="50000"/>
                </a:schemeClr>
              </a:buClr>
            </a:pPr>
            <a:r>
              <a:rPr lang="fr-FR" sz="1200" b="1" dirty="0" smtClean="0"/>
              <a:t>Notre objectif majeur en 2022 reste de </a:t>
            </a:r>
            <a:r>
              <a:rPr lang="fr-FR" sz="1200" b="1" dirty="0" smtClean="0">
                <a:solidFill>
                  <a:srgbClr val="FF0000"/>
                </a:solidFill>
              </a:rPr>
              <a:t>disposer d'une offre golfique élargie et accessible au plus grand nombre</a:t>
            </a:r>
            <a:r>
              <a:rPr lang="fr-FR" sz="1200" dirty="0" smtClean="0"/>
              <a:t>, </a:t>
            </a:r>
            <a:r>
              <a:rPr lang="fr-FR" sz="1200" b="1" dirty="0" smtClean="0"/>
              <a:t>tout en garantissant le </a:t>
            </a:r>
            <a:r>
              <a:rPr lang="fr-FR" sz="1200" b="1" dirty="0" smtClean="0">
                <a:solidFill>
                  <a:srgbClr val="FF0000"/>
                </a:solidFill>
              </a:rPr>
              <a:t>respect du budget </a:t>
            </a:r>
            <a:r>
              <a:rPr lang="fr-FR" sz="1200" b="1" dirty="0" smtClean="0"/>
              <a:t>qui nous est accordé. La recherche permanente </a:t>
            </a:r>
            <a:r>
              <a:rPr lang="fr-FR" sz="1200" b="1" dirty="0" smtClean="0">
                <a:solidFill>
                  <a:srgbClr val="FF0000"/>
                </a:solidFill>
              </a:rPr>
              <a:t>de l’équilibre entre la compétition et le loisir</a:t>
            </a:r>
            <a:r>
              <a:rPr lang="fr-FR" sz="1200" b="1" dirty="0" smtClean="0"/>
              <a:t> doit garantir à nos adhérents de trouver des formules répondant à leurs attentes. </a:t>
            </a:r>
            <a:endParaRPr lang="fr-FR" sz="1200" dirty="0" smtClean="0"/>
          </a:p>
        </p:txBody>
      </p:sp>
      <p:sp>
        <p:nvSpPr>
          <p:cNvPr id="8" name="Espace réservé du numéro de diapositive 7"/>
          <p:cNvSpPr>
            <a:spLocks noGrp="1"/>
          </p:cNvSpPr>
          <p:nvPr>
            <p:ph type="sldNum" sz="quarter" idx="22"/>
          </p:nvPr>
        </p:nvSpPr>
        <p:spPr/>
        <p:txBody>
          <a:bodyPr/>
          <a:lstStyle/>
          <a:p>
            <a:pPr algn="r"/>
            <a:fld id="{256D3EEF-DE4E-429D-8EC4-DDC531AFF587}" type="slidenum">
              <a:rPr kumimoji="0" lang="fr-FR" sz="1000" smtClean="0"/>
              <a:pPr algn="r"/>
              <a:t>28</a:t>
            </a:fld>
            <a:endParaRPr kumimoji="0" lang="fr-FR"/>
          </a:p>
        </p:txBody>
      </p:sp>
      <p:graphicFrame>
        <p:nvGraphicFramePr>
          <p:cNvPr id="10" name="Diagramme 9"/>
          <p:cNvGraphicFramePr/>
          <p:nvPr/>
        </p:nvGraphicFramePr>
        <p:xfrm>
          <a:off x="755576" y="1268760"/>
          <a:ext cx="763284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ZoneTexte 10"/>
          <p:cNvSpPr txBox="1"/>
          <p:nvPr/>
        </p:nvSpPr>
        <p:spPr>
          <a:xfrm>
            <a:off x="2699792" y="5445224"/>
            <a:ext cx="3744416" cy="553998"/>
          </a:xfrm>
          <a:prstGeom prst="rect">
            <a:avLst/>
          </a:prstGeom>
          <a:noFill/>
        </p:spPr>
        <p:txBody>
          <a:bodyPr wrap="square" rtlCol="0">
            <a:spAutoFit/>
          </a:bodyPr>
          <a:lstStyle/>
          <a:p>
            <a:pPr algn="ctr">
              <a:buFont typeface="Wingdings" pitchFamily="2" charset="2"/>
              <a:buChar char="§"/>
            </a:pPr>
            <a:r>
              <a:rPr lang="fr-FR" sz="1000" b="1" dirty="0" smtClean="0"/>
              <a:t> Organiser 5 sorties loisir un vendredi</a:t>
            </a:r>
          </a:p>
          <a:p>
            <a:pPr algn="ctr">
              <a:buFont typeface="Wingdings" pitchFamily="2" charset="2"/>
              <a:buChar char="§"/>
            </a:pPr>
            <a:endParaRPr lang="fr-FR" sz="1000" b="1" dirty="0" smtClean="0"/>
          </a:p>
          <a:p>
            <a:pPr algn="ctr">
              <a:buFont typeface="Wingdings" pitchFamily="2" charset="2"/>
              <a:buChar char="§"/>
            </a:pPr>
            <a:r>
              <a:rPr lang="fr-FR" sz="1000" b="1" dirty="0" smtClean="0"/>
              <a:t> Organiser une sortie loisir sur un week-end (2 parcours)</a:t>
            </a:r>
            <a:endParaRPr lang="fr-FR" sz="1000" b="1" dirty="0"/>
          </a:p>
        </p:txBody>
      </p:sp>
      <p:sp>
        <p:nvSpPr>
          <p:cNvPr id="12" name="ZoneTexte 11"/>
          <p:cNvSpPr txBox="1"/>
          <p:nvPr/>
        </p:nvSpPr>
        <p:spPr>
          <a:xfrm>
            <a:off x="4644008" y="2780928"/>
            <a:ext cx="4320480" cy="1323439"/>
          </a:xfrm>
          <a:prstGeom prst="rect">
            <a:avLst/>
          </a:prstGeom>
          <a:noFill/>
        </p:spPr>
        <p:txBody>
          <a:bodyPr wrap="square" rtlCol="0">
            <a:spAutoFit/>
          </a:bodyPr>
          <a:lstStyle/>
          <a:p>
            <a:pPr>
              <a:buFont typeface="Wingdings" pitchFamily="2" charset="2"/>
              <a:buChar char="§"/>
            </a:pPr>
            <a:r>
              <a:rPr lang="fr-FR" sz="1000" b="1" dirty="0" smtClean="0"/>
              <a:t> Organiser 2 sessions de cours collectifs</a:t>
            </a:r>
          </a:p>
          <a:p>
            <a:pPr>
              <a:buFont typeface="Wingdings" pitchFamily="2" charset="2"/>
              <a:buChar char="§"/>
            </a:pPr>
            <a:endParaRPr lang="fr-FR" sz="1000" b="1" dirty="0" smtClean="0"/>
          </a:p>
          <a:p>
            <a:pPr>
              <a:buFont typeface="Wingdings" pitchFamily="2" charset="2"/>
              <a:buChar char="§"/>
            </a:pPr>
            <a:r>
              <a:rPr lang="fr-FR" sz="1000" b="1" dirty="0" smtClean="0"/>
              <a:t> Organiser un stage d’une semaine</a:t>
            </a:r>
          </a:p>
          <a:p>
            <a:pPr>
              <a:buFont typeface="Wingdings" pitchFamily="2" charset="2"/>
              <a:buChar char="§"/>
            </a:pPr>
            <a:endParaRPr lang="fr-FR" sz="1000" b="1" dirty="0" smtClean="0"/>
          </a:p>
          <a:p>
            <a:pPr>
              <a:buFont typeface="Wingdings" pitchFamily="2" charset="2"/>
              <a:buChar char="§"/>
            </a:pPr>
            <a:r>
              <a:rPr lang="fr-FR" sz="1000" b="1" dirty="0" smtClean="0"/>
              <a:t> Participer à la journée  « découverte » en mobilisant les actifs de Tours (CNEPE ,Direction Commerce), autres entités..)</a:t>
            </a:r>
          </a:p>
          <a:p>
            <a:pPr>
              <a:buFont typeface="Wingdings" pitchFamily="2" charset="2"/>
              <a:buChar char="§"/>
            </a:pPr>
            <a:endParaRPr lang="fr-FR" sz="1000" b="1" dirty="0" smtClean="0"/>
          </a:p>
          <a:p>
            <a:pPr>
              <a:buFont typeface="Wingdings" pitchFamily="2" charset="2"/>
              <a:buChar char="§"/>
            </a:pPr>
            <a:r>
              <a:rPr lang="fr-FR" sz="1000" b="1" dirty="0" smtClean="0">
                <a:solidFill>
                  <a:srgbClr val="C00000"/>
                </a:solidFill>
              </a:rPr>
              <a:t> Disposer d’un protocole tarifaire pour jouer sur simulateur à Langeais ??</a:t>
            </a:r>
            <a:endParaRPr lang="fr-FR" sz="1000" b="1" dirty="0">
              <a:solidFill>
                <a:srgbClr val="C00000"/>
              </a:solidFill>
            </a:endParaRPr>
          </a:p>
        </p:txBody>
      </p:sp>
      <p:sp>
        <p:nvSpPr>
          <p:cNvPr id="13" name="ZoneTexte 12"/>
          <p:cNvSpPr txBox="1"/>
          <p:nvPr/>
        </p:nvSpPr>
        <p:spPr>
          <a:xfrm>
            <a:off x="323528" y="2780928"/>
            <a:ext cx="4032448" cy="2523768"/>
          </a:xfrm>
          <a:prstGeom prst="rect">
            <a:avLst/>
          </a:prstGeom>
          <a:noFill/>
        </p:spPr>
        <p:txBody>
          <a:bodyPr wrap="square" rtlCol="0">
            <a:spAutoFit/>
          </a:bodyPr>
          <a:lstStyle/>
          <a:p>
            <a:pPr>
              <a:buFont typeface="Wingdings" pitchFamily="2" charset="2"/>
              <a:buChar char="§"/>
            </a:pPr>
            <a:r>
              <a:rPr lang="fr-FR" sz="1000" b="1" dirty="0" smtClean="0"/>
              <a:t> Etre présents lors de toutes les compétitions de la Ligue du Centre Golf Entreprise (</a:t>
            </a:r>
            <a:r>
              <a:rPr lang="fr-FR" sz="800" b="1" dirty="0" smtClean="0"/>
              <a:t>voir objectifs sportifs sur fiches détaillées)</a:t>
            </a:r>
          </a:p>
          <a:p>
            <a:pPr>
              <a:buFont typeface="Wingdings" pitchFamily="2" charset="2"/>
              <a:buChar char="§"/>
            </a:pPr>
            <a:endParaRPr lang="fr-FR" sz="800" b="1" dirty="0" smtClean="0"/>
          </a:p>
          <a:p>
            <a:pPr>
              <a:buFont typeface="Wingdings" pitchFamily="2" charset="2"/>
              <a:buChar char="§"/>
            </a:pPr>
            <a:r>
              <a:rPr lang="fr-FR" sz="1000" b="1" dirty="0" smtClean="0"/>
              <a:t> Inscrire pour la 1</a:t>
            </a:r>
            <a:r>
              <a:rPr lang="fr-FR" sz="1000" b="1" baseline="30000" dirty="0" smtClean="0"/>
              <a:t>ère</a:t>
            </a:r>
            <a:r>
              <a:rPr lang="fr-FR" sz="1000" b="1" dirty="0" smtClean="0"/>
              <a:t> fois  une équipe lors de la « promotion entreprise »</a:t>
            </a:r>
          </a:p>
          <a:p>
            <a:pPr>
              <a:buFont typeface="Wingdings" pitchFamily="2" charset="2"/>
              <a:buChar char="§"/>
            </a:pPr>
            <a:endParaRPr lang="fr-FR" sz="1000" b="1" dirty="0" smtClean="0"/>
          </a:p>
          <a:p>
            <a:pPr>
              <a:buFont typeface="Wingdings" pitchFamily="2" charset="2"/>
              <a:buChar char="§"/>
            </a:pPr>
            <a:r>
              <a:rPr lang="fr-FR" sz="1000" b="1" dirty="0" smtClean="0"/>
              <a:t> Avoir une délégation lors du TGO, des JNSE et des compétitions proposées par le CD 37</a:t>
            </a:r>
          </a:p>
          <a:p>
            <a:pPr>
              <a:buFont typeface="Wingdings" pitchFamily="2" charset="2"/>
              <a:buChar char="§"/>
            </a:pPr>
            <a:endParaRPr lang="fr-FR" sz="1000" b="1" dirty="0" smtClean="0"/>
          </a:p>
          <a:p>
            <a:pPr>
              <a:buFont typeface="Wingdings" pitchFamily="2" charset="2"/>
              <a:buChar char="§"/>
            </a:pPr>
            <a:r>
              <a:rPr lang="fr-FR" sz="1000" b="1" dirty="0" smtClean="0"/>
              <a:t>  Examiner l’opportunité d’élargir le challenge contre l’USEAB à d’autres sections </a:t>
            </a:r>
            <a:r>
              <a:rPr lang="fr-FR" sz="1000" b="1" dirty="0" err="1" smtClean="0"/>
              <a:t>Gazelec</a:t>
            </a:r>
            <a:r>
              <a:rPr lang="fr-FR" sz="1000" b="1" dirty="0" smtClean="0"/>
              <a:t> de proximité (45 – 36 – 86 ?)</a:t>
            </a:r>
          </a:p>
          <a:p>
            <a:pPr>
              <a:buFont typeface="Wingdings" pitchFamily="2" charset="2"/>
              <a:buChar char="§"/>
            </a:pPr>
            <a:endParaRPr lang="fr-FR" sz="1000" b="1" dirty="0" smtClean="0"/>
          </a:p>
          <a:p>
            <a:pPr>
              <a:buFont typeface="Wingdings" pitchFamily="2" charset="2"/>
              <a:buChar char="§"/>
            </a:pPr>
            <a:r>
              <a:rPr lang="fr-FR" sz="1000" b="1" dirty="0" smtClean="0"/>
              <a:t> Organiser 2 compétitions de classement et une rencontre amicale EQ1 contre EQ2</a:t>
            </a:r>
          </a:p>
          <a:p>
            <a:pPr>
              <a:buFont typeface="Wingdings" pitchFamily="2" charset="2"/>
              <a:buChar char="§"/>
            </a:pPr>
            <a:endParaRPr lang="fr-FR" sz="1000" b="1" dirty="0" smtClean="0"/>
          </a:p>
          <a:p>
            <a:pPr>
              <a:buFont typeface="Wingdings" pitchFamily="2" charset="2"/>
              <a:buChar char="§"/>
            </a:pPr>
            <a:r>
              <a:rPr lang="fr-FR" sz="1000" b="1" dirty="0" smtClean="0"/>
              <a:t> Atteindre 70 joueurs lors du challenge annuel</a:t>
            </a:r>
          </a:p>
          <a:p>
            <a:pPr>
              <a:buFont typeface="Wingdings" pitchFamily="2" charset="2"/>
              <a:buChar char="§"/>
            </a:pPr>
            <a:endParaRPr lang="fr-FR" sz="10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PROGRAMME PROPOSE POUR 2022</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29</a:t>
            </a:fld>
            <a:endParaRPr kumimoji="0"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a:xfrm>
            <a:off x="611560" y="3505944"/>
            <a:ext cx="7239000" cy="1507232"/>
          </a:xfrm>
        </p:spPr>
        <p:txBody>
          <a:bodyPr>
            <a:noAutofit/>
          </a:bodyPr>
          <a:lstStyle>
            <a:extLst/>
          </a:lstStyle>
          <a:p>
            <a:pPr algn="ctr"/>
            <a:r>
              <a:rPr lang="fr-FR" sz="3200" dirty="0" smtClean="0"/>
              <a:t>BILAN 2021</a:t>
            </a:r>
            <a:endParaRPr lang="fr-FR" sz="3200"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3</a:t>
            </a:fld>
            <a:endParaRPr kumimoji="0"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p:cNvGraphicFramePr/>
          <p:nvPr/>
        </p:nvGraphicFramePr>
        <p:xfrm>
          <a:off x="179512" y="2420888"/>
          <a:ext cx="8208912" cy="424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phique 17"/>
          <p:cNvGraphicFramePr/>
          <p:nvPr/>
        </p:nvGraphicFramePr>
        <p:xfrm>
          <a:off x="1835696" y="-531440"/>
          <a:ext cx="6953250" cy="38090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normAutofit fontScale="90000"/>
          </a:bodyPr>
          <a:lstStyle/>
          <a:p>
            <a:r>
              <a:rPr lang="fr-FR" dirty="0" smtClean="0"/>
              <a:t>REPONSE ENQUETE SOUHAITS 2022</a:t>
            </a:r>
            <a:endParaRPr lang="fr-FR" dirty="0"/>
          </a:p>
        </p:txBody>
      </p:sp>
      <p:sp>
        <p:nvSpPr>
          <p:cNvPr id="5" name="Espace réservé du texte 4"/>
          <p:cNvSpPr>
            <a:spLocks noGrp="1"/>
          </p:cNvSpPr>
          <p:nvPr>
            <p:ph type="body" sz="quarter" idx="14"/>
          </p:nvPr>
        </p:nvSpPr>
        <p:spPr>
          <a:xfrm>
            <a:off x="304800" y="260648"/>
            <a:ext cx="5131296" cy="527720"/>
          </a:xfrm>
        </p:spPr>
        <p:txBody>
          <a:bodyPr>
            <a:noAutofit/>
          </a:bodyPr>
          <a:lstStyle/>
          <a:p>
            <a:r>
              <a:rPr lang="fr-FR" sz="2000" dirty="0" smtClean="0"/>
              <a:t>Excellent taux de réponse à l’enquête 2022</a:t>
            </a:r>
            <a:endParaRPr lang="fr-FR" sz="2000" dirty="0"/>
          </a:p>
        </p:txBody>
      </p:sp>
      <p:sp>
        <p:nvSpPr>
          <p:cNvPr id="9" name="Espace réservé du texte 8"/>
          <p:cNvSpPr>
            <a:spLocks noGrp="1"/>
          </p:cNvSpPr>
          <p:nvPr>
            <p:ph type="body" sz="quarter" idx="19"/>
          </p:nvPr>
        </p:nvSpPr>
        <p:spPr>
          <a:xfrm>
            <a:off x="323528" y="1700808"/>
            <a:ext cx="5040560" cy="504056"/>
          </a:xfrm>
        </p:spPr>
        <p:txBody>
          <a:bodyPr>
            <a:noAutofit/>
          </a:bodyPr>
          <a:lstStyle/>
          <a:p>
            <a:r>
              <a:rPr lang="fr-FR" sz="2000" dirty="0" smtClean="0"/>
              <a:t>Les souhaits exprimés  </a:t>
            </a:r>
            <a:r>
              <a:rPr lang="fr-FR" sz="1200" dirty="0" smtClean="0"/>
              <a:t>(en nombre de membres intéressés)</a:t>
            </a:r>
          </a:p>
          <a:p>
            <a:endParaRPr lang="fr-FR" sz="2000" dirty="0"/>
          </a:p>
        </p:txBody>
      </p:sp>
      <p:sp>
        <p:nvSpPr>
          <p:cNvPr id="12" name="Espace réservé du numéro de diapositive 11"/>
          <p:cNvSpPr>
            <a:spLocks noGrp="1"/>
          </p:cNvSpPr>
          <p:nvPr>
            <p:ph type="sldNum" sz="quarter" idx="22"/>
          </p:nvPr>
        </p:nvSpPr>
        <p:spPr/>
        <p:txBody>
          <a:bodyPr/>
          <a:lstStyle/>
          <a:p>
            <a:pPr algn="r"/>
            <a:fld id="{256D3EEF-DE4E-429D-8EC4-DDC531AFF587}" type="slidenum">
              <a:rPr kumimoji="0" lang="fr-FR" sz="1000" smtClean="0"/>
              <a:pPr algn="r"/>
              <a:t>30</a:t>
            </a:fld>
            <a:endParaRPr kumimoji="0" lang="fr-FR"/>
          </a:p>
        </p:txBody>
      </p:sp>
      <p:sp>
        <p:nvSpPr>
          <p:cNvPr id="17" name="ZoneTexte 16"/>
          <p:cNvSpPr txBox="1"/>
          <p:nvPr/>
        </p:nvSpPr>
        <p:spPr>
          <a:xfrm>
            <a:off x="395536" y="980728"/>
            <a:ext cx="4536504" cy="646331"/>
          </a:xfrm>
          <a:prstGeom prst="rect">
            <a:avLst/>
          </a:prstGeom>
          <a:noFill/>
        </p:spPr>
        <p:txBody>
          <a:bodyPr wrap="square" rtlCol="0">
            <a:spAutoFit/>
          </a:bodyPr>
          <a:lstStyle/>
          <a:p>
            <a:pPr>
              <a:buFont typeface="Arial" pitchFamily="34" charset="0"/>
              <a:buChar char="•"/>
            </a:pPr>
            <a:r>
              <a:rPr lang="fr-FR" sz="1200" b="1" dirty="0" smtClean="0"/>
              <a:t> Sur 59 membres, 51 ont répondu à l’enquête</a:t>
            </a:r>
          </a:p>
          <a:p>
            <a:pPr>
              <a:buFont typeface="Arial" pitchFamily="34" charset="0"/>
              <a:buChar char="•"/>
            </a:pPr>
            <a:r>
              <a:rPr lang="fr-FR" sz="1200" b="1" dirty="0" smtClean="0"/>
              <a:t> 3 nouveaux membres ont également précisé leur souhait</a:t>
            </a:r>
          </a:p>
          <a:p>
            <a:pPr>
              <a:buFont typeface="Arial" pitchFamily="34" charset="0"/>
              <a:buChar char="•"/>
            </a:pPr>
            <a:r>
              <a:rPr lang="fr-FR" sz="1200" b="1" dirty="0" smtClean="0"/>
              <a:t> Notre programme repose essentiellement sur les besoins exprimés</a:t>
            </a:r>
            <a:endParaRPr lang="fr-FR" sz="1200" b="1" dirty="0"/>
          </a:p>
        </p:txBody>
      </p:sp>
      <p:sp>
        <p:nvSpPr>
          <p:cNvPr id="19" name="Ellipse 18"/>
          <p:cNvSpPr/>
          <p:nvPr/>
        </p:nvSpPr>
        <p:spPr>
          <a:xfrm>
            <a:off x="107504" y="2564904"/>
            <a:ext cx="201622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35496" y="5877272"/>
            <a:ext cx="2160240"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Graphique 13"/>
          <p:cNvGraphicFramePr/>
          <p:nvPr/>
        </p:nvGraphicFramePr>
        <p:xfrm>
          <a:off x="5436096" y="0"/>
          <a:ext cx="2828925" cy="15335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268760"/>
            <a:ext cx="4752528" cy="22322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18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31</a:t>
            </a:fld>
            <a:endParaRPr kumimoji="0" lang="fr-FR"/>
          </a:p>
        </p:txBody>
      </p:sp>
      <p:pic>
        <p:nvPicPr>
          <p:cNvPr id="1026" name="Picture 2"/>
          <p:cNvPicPr>
            <a:picLocks noChangeAspect="1" noChangeArrowheads="1"/>
          </p:cNvPicPr>
          <p:nvPr/>
        </p:nvPicPr>
        <p:blipFill>
          <a:blip r:embed="rId2" cstate="print"/>
          <a:srcRect/>
          <a:stretch>
            <a:fillRect/>
          </a:stretch>
        </p:blipFill>
        <p:spPr bwMode="auto">
          <a:xfrm>
            <a:off x="5220072" y="1268760"/>
            <a:ext cx="2973507" cy="2197809"/>
          </a:xfrm>
          <a:prstGeom prst="rect">
            <a:avLst/>
          </a:prstGeom>
          <a:noFill/>
          <a:ln w="9525">
            <a:noFill/>
            <a:miter lim="800000"/>
            <a:headEnd/>
            <a:tailEnd/>
          </a:ln>
        </p:spPr>
      </p:pic>
      <p:sp>
        <p:nvSpPr>
          <p:cNvPr id="7" name="Espace réservé du texte 4"/>
          <p:cNvSpPr>
            <a:spLocks noGrp="1"/>
          </p:cNvSpPr>
          <p:nvPr>
            <p:ph type="body" sz="quarter" idx="14"/>
          </p:nvPr>
        </p:nvSpPr>
        <p:spPr>
          <a:xfrm>
            <a:off x="304800" y="188640"/>
            <a:ext cx="7291536" cy="576064"/>
          </a:xfrm>
        </p:spPr>
        <p:txBody>
          <a:bodyPr>
            <a:noAutofit/>
          </a:bodyPr>
          <a:lstStyle/>
          <a:p>
            <a:pPr algn="ctr"/>
            <a:r>
              <a:rPr lang="fr-FR" sz="1800" dirty="0" smtClean="0"/>
              <a:t>CHAMPIONNAT 2022 PAR EQUIPE (2 équipes inscrites en Division 2)</a:t>
            </a:r>
            <a:endParaRPr lang="fr-FR" sz="1800" dirty="0"/>
          </a:p>
        </p:txBody>
      </p:sp>
      <p:graphicFrame>
        <p:nvGraphicFramePr>
          <p:cNvPr id="8" name="Tableau 7"/>
          <p:cNvGraphicFramePr>
            <a:graphicFrameLocks noGrp="1"/>
          </p:cNvGraphicFramePr>
          <p:nvPr/>
        </p:nvGraphicFramePr>
        <p:xfrm>
          <a:off x="323528" y="3624416"/>
          <a:ext cx="3888432" cy="2468880"/>
        </p:xfrm>
        <a:graphic>
          <a:graphicData uri="http://schemas.openxmlformats.org/drawingml/2006/table">
            <a:tbl>
              <a:tblPr firstRow="1" bandRow="1">
                <a:tableStyleId>{10A1B5D5-9B99-4C35-A422-299274C87663}</a:tableStyleId>
              </a:tblPr>
              <a:tblGrid>
                <a:gridCol w="1944216"/>
                <a:gridCol w="1944216"/>
              </a:tblGrid>
              <a:tr h="316133">
                <a:tc>
                  <a:txBody>
                    <a:bodyPr/>
                    <a:lstStyle/>
                    <a:p>
                      <a:r>
                        <a:rPr lang="fr-FR" sz="1600" dirty="0" smtClean="0"/>
                        <a:t>Date D2A</a:t>
                      </a:r>
                      <a:endParaRPr lang="fr-FR" sz="1600" dirty="0"/>
                    </a:p>
                  </a:txBody>
                  <a:tcPr/>
                </a:tc>
                <a:tc>
                  <a:txBody>
                    <a:bodyPr/>
                    <a:lstStyle/>
                    <a:p>
                      <a:r>
                        <a:rPr lang="fr-FR" sz="1600" dirty="0" smtClean="0"/>
                        <a:t>Lieu</a:t>
                      </a:r>
                      <a:endParaRPr lang="fr-FR" sz="1600" dirty="0"/>
                    </a:p>
                  </a:txBody>
                  <a:tcPr/>
                </a:tc>
              </a:tr>
              <a:tr h="263444">
                <a:tc>
                  <a:txBody>
                    <a:bodyPr/>
                    <a:lstStyle/>
                    <a:p>
                      <a:r>
                        <a:rPr lang="fr-FR" sz="1200" b="1" dirty="0" smtClean="0"/>
                        <a:t>23</a:t>
                      </a:r>
                      <a:r>
                        <a:rPr lang="fr-FR" sz="1200" b="1" baseline="0" dirty="0" smtClean="0"/>
                        <a:t>/04</a:t>
                      </a:r>
                      <a:r>
                        <a:rPr lang="fr-FR" sz="1400" dirty="0" smtClean="0"/>
                        <a:t> </a:t>
                      </a:r>
                      <a:r>
                        <a:rPr lang="fr-FR" sz="1000" dirty="0" smtClean="0"/>
                        <a:t>(4</a:t>
                      </a:r>
                      <a:r>
                        <a:rPr lang="fr-FR" sz="1000" baseline="0" dirty="0" smtClean="0"/>
                        <a:t> balles </a:t>
                      </a:r>
                      <a:r>
                        <a:rPr lang="fr-FR" sz="1000" baseline="0" dirty="0" err="1" smtClean="0"/>
                        <a:t>stableford</a:t>
                      </a:r>
                      <a:r>
                        <a:rPr lang="fr-FR" sz="1000" baseline="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des </a:t>
                      </a:r>
                      <a:r>
                        <a:rPr lang="fr-FR" sz="1200" b="1" i="0" u="none" strike="noStrike" dirty="0" err="1" smtClean="0">
                          <a:solidFill>
                            <a:srgbClr val="000000"/>
                          </a:solidFill>
                          <a:latin typeface="Verdana"/>
                          <a:ea typeface="Verdana"/>
                          <a:cs typeface="Verdana"/>
                          <a:sym typeface="Verdana"/>
                        </a:rPr>
                        <a:t>Sarrays</a:t>
                      </a:r>
                      <a:endParaRPr lang="fr-FR" sz="1200" dirty="0"/>
                    </a:p>
                  </a:txBody>
                  <a:tcPr/>
                </a:tc>
              </a:tr>
              <a:tr h="263444">
                <a:tc>
                  <a:txBody>
                    <a:bodyPr/>
                    <a:lstStyle/>
                    <a:p>
                      <a:r>
                        <a:rPr lang="fr-FR" sz="1200" b="1" dirty="0" smtClean="0"/>
                        <a:t>30/04</a:t>
                      </a:r>
                      <a:r>
                        <a:rPr lang="fr-FR" sz="1400" dirty="0" smtClean="0"/>
                        <a:t> </a:t>
                      </a:r>
                      <a:r>
                        <a:rPr lang="fr-FR" sz="1000" dirty="0" smtClean="0"/>
                        <a:t>(simple </a:t>
                      </a:r>
                      <a:r>
                        <a:rPr lang="fr-FR" sz="1000" dirty="0" err="1" smtClean="0"/>
                        <a:t>stableford</a:t>
                      </a:r>
                      <a:r>
                        <a:rPr lang="fr-FR" sz="1000" dirty="0" smtClean="0"/>
                        <a:t> net)</a:t>
                      </a:r>
                      <a:endParaRPr lang="fr-F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Verdana"/>
                          <a:ea typeface="Verdana"/>
                          <a:cs typeface="Verdana"/>
                          <a:sym typeface="Verdana"/>
                        </a:rPr>
                        <a:t>Golf de </a:t>
                      </a:r>
                      <a:r>
                        <a:rPr lang="fr-FR" sz="1200" b="1" i="0" u="none" strike="noStrike" dirty="0" err="1" smtClean="0">
                          <a:solidFill>
                            <a:srgbClr val="000000"/>
                          </a:solidFill>
                          <a:latin typeface="Verdana"/>
                          <a:ea typeface="Verdana"/>
                          <a:cs typeface="Verdana"/>
                          <a:sym typeface="Verdana"/>
                        </a:rPr>
                        <a:t>Limère</a:t>
                      </a:r>
                      <a:endParaRPr lang="fr-FR" sz="1200" dirty="0"/>
                    </a:p>
                  </a:txBody>
                  <a:tcPr/>
                </a:tc>
              </a:tr>
              <a:tr h="263444">
                <a:tc>
                  <a:txBody>
                    <a:bodyPr/>
                    <a:lstStyle/>
                    <a:p>
                      <a:r>
                        <a:rPr lang="fr-FR" sz="1200" b="1" dirty="0" smtClean="0"/>
                        <a:t>14/05</a:t>
                      </a:r>
                      <a:r>
                        <a:rPr lang="fr-FR" sz="1400" dirty="0" smtClean="0"/>
                        <a:t> </a:t>
                      </a:r>
                      <a:r>
                        <a:rPr lang="fr-FR" sz="1000" dirty="0" smtClean="0"/>
                        <a:t>(simple </a:t>
                      </a:r>
                      <a:r>
                        <a:rPr lang="fr-FR" sz="1000" dirty="0" err="1" smtClean="0"/>
                        <a:t>strokeplay</a:t>
                      </a:r>
                      <a:r>
                        <a:rPr lang="fr-FR" sz="1000" dirty="0" smtClean="0"/>
                        <a:t> brut)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du Sancerrois</a:t>
                      </a:r>
                      <a:endParaRPr lang="fr-FR" sz="1200" dirty="0"/>
                    </a:p>
                  </a:txBody>
                  <a:tcPr/>
                </a:tc>
              </a:tr>
              <a:tr h="263444">
                <a:tc>
                  <a:txBody>
                    <a:bodyPr/>
                    <a:lstStyle/>
                    <a:p>
                      <a:r>
                        <a:rPr lang="fr-FR" sz="1200" b="1" dirty="0" smtClean="0"/>
                        <a:t>18/06</a:t>
                      </a:r>
                      <a:r>
                        <a:rPr lang="fr-FR" sz="1400" dirty="0" smtClean="0"/>
                        <a:t> </a:t>
                      </a:r>
                      <a:r>
                        <a:rPr lang="fr-FR" sz="1000" dirty="0" smtClean="0"/>
                        <a:t>(simple </a:t>
                      </a:r>
                      <a:r>
                        <a:rPr lang="fr-FR" sz="1000" dirty="0" err="1" smtClean="0"/>
                        <a:t>strokeplay</a:t>
                      </a:r>
                      <a:r>
                        <a:rPr lang="fr-FR" sz="100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Cheverny</a:t>
                      </a:r>
                      <a:endParaRPr lang="fr-FR" sz="1200" dirty="0"/>
                    </a:p>
                  </a:txBody>
                  <a:tcPr/>
                </a:tc>
              </a:tr>
              <a:tr h="263444">
                <a:tc>
                  <a:txBody>
                    <a:bodyPr/>
                    <a:lstStyle/>
                    <a:p>
                      <a:r>
                        <a:rPr lang="fr-FR" sz="1200" b="1" dirty="0" smtClean="0"/>
                        <a:t>3/09</a:t>
                      </a:r>
                      <a:r>
                        <a:rPr lang="fr-FR" sz="1400" dirty="0" smtClean="0"/>
                        <a:t> </a:t>
                      </a:r>
                      <a:r>
                        <a:rPr lang="fr-FR" sz="1000" dirty="0" smtClean="0"/>
                        <a:t>(simple </a:t>
                      </a:r>
                      <a:r>
                        <a:rPr lang="fr-FR" sz="1000" dirty="0" err="1" smtClean="0"/>
                        <a:t>stableford</a:t>
                      </a:r>
                      <a:r>
                        <a:rPr lang="fr-FR" sz="1000" dirty="0" smtClean="0"/>
                        <a:t> brut)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la </a:t>
                      </a:r>
                      <a:r>
                        <a:rPr lang="fr-FR" sz="1200" b="1" i="0" u="none" strike="noStrike" dirty="0" err="1" smtClean="0">
                          <a:solidFill>
                            <a:srgbClr val="000000"/>
                          </a:solidFill>
                          <a:latin typeface="Verdana"/>
                          <a:ea typeface="Verdana"/>
                          <a:cs typeface="Verdana"/>
                          <a:sym typeface="Verdana"/>
                        </a:rPr>
                        <a:t>Picardière</a:t>
                      </a:r>
                      <a:endParaRPr lang="fr-FR" sz="1200" dirty="0"/>
                    </a:p>
                  </a:txBody>
                  <a:tcPr/>
                </a:tc>
              </a:tr>
              <a:tr h="263444">
                <a:tc>
                  <a:txBody>
                    <a:bodyPr/>
                    <a:lstStyle/>
                    <a:p>
                      <a:r>
                        <a:rPr lang="fr-FR" sz="1200" b="1" dirty="0" smtClean="0"/>
                        <a:t>8/10</a:t>
                      </a:r>
                      <a:r>
                        <a:rPr lang="fr-FR" sz="1400" dirty="0" smtClean="0"/>
                        <a:t> </a:t>
                      </a:r>
                      <a:r>
                        <a:rPr lang="fr-FR" sz="1000" dirty="0" smtClean="0"/>
                        <a:t>(simple </a:t>
                      </a:r>
                      <a:r>
                        <a:rPr lang="fr-FR" sz="1000" dirty="0" err="1" smtClean="0"/>
                        <a:t>stableford</a:t>
                      </a:r>
                      <a:r>
                        <a:rPr lang="fr-FR" sz="100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a:t>
                      </a:r>
                      <a:r>
                        <a:rPr lang="fr-FR" sz="1200" b="1" i="0" u="none" strike="noStrike" dirty="0" err="1" smtClean="0">
                          <a:solidFill>
                            <a:srgbClr val="000000"/>
                          </a:solidFill>
                          <a:latin typeface="Verdana"/>
                          <a:ea typeface="Verdana"/>
                          <a:cs typeface="Verdana"/>
                          <a:sym typeface="Verdana"/>
                        </a:rPr>
                        <a:t>Marcilly</a:t>
                      </a:r>
                      <a:endParaRPr lang="fr-FR" sz="1200" dirty="0"/>
                    </a:p>
                  </a:txBody>
                  <a:tcPr/>
                </a:tc>
              </a:tr>
              <a:tr h="263444">
                <a:tc>
                  <a:txBody>
                    <a:bodyPr/>
                    <a:lstStyle/>
                    <a:p>
                      <a:r>
                        <a:rPr lang="fr-FR" sz="1200" b="1" dirty="0" smtClean="0"/>
                        <a:t>15/10</a:t>
                      </a:r>
                      <a:r>
                        <a:rPr lang="fr-FR" sz="1400" baseline="0" dirty="0" smtClean="0"/>
                        <a:t> Finales D2</a:t>
                      </a:r>
                      <a:endParaRPr lang="fr-FR" sz="14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Cheverny</a:t>
                      </a:r>
                      <a:endParaRPr lang="fr-FR" sz="1200" dirty="0"/>
                    </a:p>
                  </a:txBody>
                  <a:tcPr/>
                </a:tc>
              </a:tr>
            </a:tbl>
          </a:graphicData>
        </a:graphic>
      </p:graphicFrame>
      <p:sp>
        <p:nvSpPr>
          <p:cNvPr id="9" name="Rectangle 8"/>
          <p:cNvSpPr/>
          <p:nvPr/>
        </p:nvSpPr>
        <p:spPr>
          <a:xfrm>
            <a:off x="251520" y="836712"/>
            <a:ext cx="7272808"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maintien des 2 équipes en D2 (terminer dans les 6 premiers)</a:t>
            </a:r>
          </a:p>
        </p:txBody>
      </p:sp>
      <p:graphicFrame>
        <p:nvGraphicFramePr>
          <p:cNvPr id="10" name="Tableau 9"/>
          <p:cNvGraphicFramePr>
            <a:graphicFrameLocks noGrp="1"/>
          </p:cNvGraphicFramePr>
          <p:nvPr/>
        </p:nvGraphicFramePr>
        <p:xfrm>
          <a:off x="4355976" y="3624416"/>
          <a:ext cx="4104456" cy="2468880"/>
        </p:xfrm>
        <a:graphic>
          <a:graphicData uri="http://schemas.openxmlformats.org/drawingml/2006/table">
            <a:tbl>
              <a:tblPr firstRow="1" bandRow="1">
                <a:tableStyleId>{10A1B5D5-9B99-4C35-A422-299274C87663}</a:tableStyleId>
              </a:tblPr>
              <a:tblGrid>
                <a:gridCol w="2052228"/>
                <a:gridCol w="2052228"/>
              </a:tblGrid>
              <a:tr h="280830">
                <a:tc>
                  <a:txBody>
                    <a:bodyPr/>
                    <a:lstStyle/>
                    <a:p>
                      <a:r>
                        <a:rPr lang="fr-FR" sz="1600" dirty="0" smtClean="0"/>
                        <a:t>Date D2B</a:t>
                      </a:r>
                      <a:endParaRPr lang="fr-FR" sz="1600" dirty="0"/>
                    </a:p>
                  </a:txBody>
                  <a:tcPr/>
                </a:tc>
                <a:tc>
                  <a:txBody>
                    <a:bodyPr/>
                    <a:lstStyle/>
                    <a:p>
                      <a:r>
                        <a:rPr lang="fr-FR" sz="1600" dirty="0" smtClean="0"/>
                        <a:t>Lieu</a:t>
                      </a:r>
                      <a:endParaRPr lang="fr-FR" sz="1600" dirty="0"/>
                    </a:p>
                  </a:txBody>
                  <a:tcPr/>
                </a:tc>
              </a:tr>
              <a:tr h="280830">
                <a:tc>
                  <a:txBody>
                    <a:bodyPr/>
                    <a:lstStyle/>
                    <a:p>
                      <a:r>
                        <a:rPr lang="fr-FR" sz="1200" b="1" dirty="0" smtClean="0"/>
                        <a:t>23</a:t>
                      </a:r>
                      <a:r>
                        <a:rPr lang="fr-FR" sz="1200" b="1" baseline="0" dirty="0" smtClean="0"/>
                        <a:t>/04</a:t>
                      </a:r>
                      <a:r>
                        <a:rPr lang="fr-FR" sz="1400" dirty="0" smtClean="0"/>
                        <a:t> </a:t>
                      </a:r>
                      <a:r>
                        <a:rPr lang="fr-FR" sz="1000" dirty="0" smtClean="0"/>
                        <a:t>(4</a:t>
                      </a:r>
                      <a:r>
                        <a:rPr lang="fr-FR" sz="1000" baseline="0" dirty="0" smtClean="0"/>
                        <a:t> balles </a:t>
                      </a:r>
                      <a:r>
                        <a:rPr lang="fr-FR" sz="1000" baseline="0" dirty="0" err="1" smtClean="0"/>
                        <a:t>stableford</a:t>
                      </a:r>
                      <a:r>
                        <a:rPr lang="fr-FR" sz="1000" baseline="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a:t>
                      </a:r>
                      <a:r>
                        <a:rPr lang="fr-FR" sz="1200" b="1" i="0" u="none" strike="noStrike" dirty="0" err="1" smtClean="0">
                          <a:solidFill>
                            <a:srgbClr val="000000"/>
                          </a:solidFill>
                          <a:latin typeface="Verdana"/>
                          <a:ea typeface="Verdana"/>
                          <a:cs typeface="Verdana"/>
                          <a:sym typeface="Verdana"/>
                        </a:rPr>
                        <a:t>Nancay</a:t>
                      </a:r>
                      <a:endParaRPr lang="fr-FR" sz="1200" dirty="0"/>
                    </a:p>
                  </a:txBody>
                  <a:tcPr/>
                </a:tc>
              </a:tr>
              <a:tr h="280830">
                <a:tc>
                  <a:txBody>
                    <a:bodyPr/>
                    <a:lstStyle/>
                    <a:p>
                      <a:r>
                        <a:rPr lang="fr-FR" sz="1200" b="1" dirty="0" smtClean="0"/>
                        <a:t>30/04</a:t>
                      </a:r>
                      <a:r>
                        <a:rPr lang="fr-FR" sz="1400" dirty="0" smtClean="0"/>
                        <a:t> </a:t>
                      </a:r>
                      <a:r>
                        <a:rPr lang="fr-FR" sz="1000" dirty="0" smtClean="0"/>
                        <a:t>(simple </a:t>
                      </a:r>
                      <a:r>
                        <a:rPr lang="fr-FR" sz="1000" dirty="0" err="1" smtClean="0"/>
                        <a:t>stableford</a:t>
                      </a:r>
                      <a:r>
                        <a:rPr lang="fr-FR" sz="100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Bourges</a:t>
                      </a:r>
                      <a:endParaRPr lang="fr-FR" sz="1200" dirty="0"/>
                    </a:p>
                  </a:txBody>
                  <a:tcPr/>
                </a:tc>
              </a:tr>
              <a:tr h="280830">
                <a:tc>
                  <a:txBody>
                    <a:bodyPr/>
                    <a:lstStyle/>
                    <a:p>
                      <a:r>
                        <a:rPr lang="fr-FR" sz="1200" b="1" dirty="0" smtClean="0"/>
                        <a:t>14/05</a:t>
                      </a:r>
                      <a:r>
                        <a:rPr lang="fr-FR" sz="1400" dirty="0" smtClean="0"/>
                        <a:t> </a:t>
                      </a:r>
                      <a:r>
                        <a:rPr lang="fr-FR" sz="1000" dirty="0" smtClean="0"/>
                        <a:t>(simple </a:t>
                      </a:r>
                      <a:r>
                        <a:rPr lang="fr-FR" sz="1000" dirty="0" err="1" smtClean="0"/>
                        <a:t>strokeplay</a:t>
                      </a:r>
                      <a:r>
                        <a:rPr lang="fr-FR" sz="1000" dirty="0" smtClean="0"/>
                        <a:t> brut)</a:t>
                      </a:r>
                      <a:endParaRPr lang="fr-FR" sz="1000" dirty="0"/>
                    </a:p>
                  </a:txBody>
                  <a:tcPr/>
                </a:tc>
                <a:tc>
                  <a:txBody>
                    <a:bodyPr/>
                    <a:lstStyle/>
                    <a:p>
                      <a:r>
                        <a:rPr lang="fr-FR" sz="1200" b="1" i="0" u="none" strike="noStrike" dirty="0" smtClean="0">
                          <a:solidFill>
                            <a:srgbClr val="000000"/>
                          </a:solidFill>
                          <a:latin typeface="Verdana"/>
                          <a:ea typeface="Verdana"/>
                          <a:cs typeface="Verdana"/>
                          <a:sym typeface="Verdana"/>
                        </a:rPr>
                        <a:t>Golf du Bois d’Ô </a:t>
                      </a:r>
                      <a:endParaRPr lang="fr-FR" sz="1200" dirty="0"/>
                    </a:p>
                  </a:txBody>
                  <a:tcPr/>
                </a:tc>
              </a:tr>
              <a:tr h="280830">
                <a:tc>
                  <a:txBody>
                    <a:bodyPr/>
                    <a:lstStyle/>
                    <a:p>
                      <a:r>
                        <a:rPr lang="fr-FR" sz="1200" b="1" dirty="0" smtClean="0"/>
                        <a:t>18/06</a:t>
                      </a:r>
                      <a:r>
                        <a:rPr lang="fr-FR" sz="1400" dirty="0" smtClean="0"/>
                        <a:t> </a:t>
                      </a:r>
                      <a:r>
                        <a:rPr lang="fr-FR" sz="1000" dirty="0" smtClean="0"/>
                        <a:t>(simple </a:t>
                      </a:r>
                      <a:r>
                        <a:rPr lang="fr-FR" sz="1000" dirty="0" err="1" smtClean="0"/>
                        <a:t>strokeplay</a:t>
                      </a:r>
                      <a:r>
                        <a:rPr lang="fr-FR" sz="100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Tours-</a:t>
                      </a:r>
                      <a:r>
                        <a:rPr lang="fr-FR" sz="1200" b="1" i="0" u="none" strike="noStrike" dirty="0" err="1" smtClean="0">
                          <a:solidFill>
                            <a:srgbClr val="000000"/>
                          </a:solidFill>
                          <a:latin typeface="Verdana"/>
                          <a:ea typeface="Verdana"/>
                          <a:cs typeface="Verdana"/>
                          <a:sym typeface="Verdana"/>
                        </a:rPr>
                        <a:t>Ardrée</a:t>
                      </a:r>
                      <a:endParaRPr lang="fr-FR" sz="1200" dirty="0"/>
                    </a:p>
                  </a:txBody>
                  <a:tcPr/>
                </a:tc>
              </a:tr>
              <a:tr h="280830">
                <a:tc>
                  <a:txBody>
                    <a:bodyPr/>
                    <a:lstStyle/>
                    <a:p>
                      <a:r>
                        <a:rPr lang="fr-FR" sz="1200" b="1" dirty="0" smtClean="0"/>
                        <a:t>3/09</a:t>
                      </a:r>
                      <a:r>
                        <a:rPr lang="fr-FR" sz="1400" dirty="0" smtClean="0"/>
                        <a:t> </a:t>
                      </a:r>
                      <a:r>
                        <a:rPr lang="fr-FR" sz="1000" dirty="0" smtClean="0"/>
                        <a:t>(simple </a:t>
                      </a:r>
                      <a:r>
                        <a:rPr lang="fr-FR" sz="1000" dirty="0" err="1" smtClean="0"/>
                        <a:t>stableford</a:t>
                      </a:r>
                      <a:r>
                        <a:rPr lang="fr-FR" sz="1000" dirty="0" smtClean="0"/>
                        <a:t> brut)</a:t>
                      </a:r>
                      <a:endParaRPr lang="fr-FR" sz="1000" dirty="0"/>
                    </a:p>
                  </a:txBody>
                  <a:tcPr/>
                </a:tc>
                <a:tc>
                  <a:txBody>
                    <a:bodyPr/>
                    <a:lstStyle/>
                    <a:p>
                      <a:r>
                        <a:rPr lang="fr-FR" sz="1200" b="1" i="0" u="none" strike="noStrike" dirty="0" smtClean="0">
                          <a:solidFill>
                            <a:srgbClr val="000000"/>
                          </a:solidFill>
                          <a:latin typeface="Verdana"/>
                          <a:ea typeface="Verdana"/>
                          <a:cs typeface="Verdana"/>
                          <a:sym typeface="Verdana"/>
                        </a:rPr>
                        <a:t>Golf de </a:t>
                      </a:r>
                      <a:r>
                        <a:rPr lang="fr-FR" sz="1200" b="1" i="0" u="none" strike="noStrike" dirty="0" err="1" smtClean="0">
                          <a:solidFill>
                            <a:srgbClr val="000000"/>
                          </a:solidFill>
                          <a:latin typeface="Verdana"/>
                          <a:ea typeface="Verdana"/>
                          <a:cs typeface="Verdana"/>
                          <a:sym typeface="Verdana"/>
                        </a:rPr>
                        <a:t>Donnery</a:t>
                      </a:r>
                      <a:endParaRPr lang="fr-FR" sz="1200" dirty="0"/>
                    </a:p>
                  </a:txBody>
                  <a:tcPr/>
                </a:tc>
              </a:tr>
              <a:tr h="280830">
                <a:tc>
                  <a:txBody>
                    <a:bodyPr/>
                    <a:lstStyle/>
                    <a:p>
                      <a:r>
                        <a:rPr lang="fr-FR" sz="1200" b="1" dirty="0" smtClean="0"/>
                        <a:t>8/10</a:t>
                      </a:r>
                      <a:r>
                        <a:rPr lang="fr-FR" sz="1400" dirty="0" smtClean="0"/>
                        <a:t> </a:t>
                      </a:r>
                      <a:r>
                        <a:rPr lang="fr-FR" sz="1000" dirty="0" smtClean="0"/>
                        <a:t>(simple </a:t>
                      </a:r>
                      <a:r>
                        <a:rPr lang="fr-FR" sz="1000" dirty="0" err="1" smtClean="0"/>
                        <a:t>stableford</a:t>
                      </a:r>
                      <a:r>
                        <a:rPr lang="fr-FR" sz="1000" dirty="0" smtClean="0"/>
                        <a:t> net)</a:t>
                      </a:r>
                      <a:endParaRPr lang="fr-FR" sz="10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Sully/Loire</a:t>
                      </a:r>
                      <a:endParaRPr lang="fr-FR" sz="1200" dirty="0"/>
                    </a:p>
                  </a:txBody>
                  <a:tcPr/>
                </a:tc>
              </a:tr>
              <a:tr h="280830">
                <a:tc>
                  <a:txBody>
                    <a:bodyPr/>
                    <a:lstStyle/>
                    <a:p>
                      <a:r>
                        <a:rPr lang="fr-FR" sz="1200" b="1" dirty="0" smtClean="0"/>
                        <a:t>15/10</a:t>
                      </a:r>
                      <a:r>
                        <a:rPr lang="fr-FR" sz="1400" baseline="0" dirty="0" smtClean="0"/>
                        <a:t> Finales D2</a:t>
                      </a:r>
                      <a:endParaRPr lang="fr-FR" sz="1400"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Cheverny</a:t>
                      </a:r>
                      <a:endParaRPr lang="fr-FR" sz="1200" dirty="0"/>
                    </a:p>
                  </a:txBody>
                  <a:tcPr/>
                </a:tc>
              </a:tr>
            </a:tbl>
          </a:graphicData>
        </a:graphic>
      </p:graphicFrame>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9" name="ZoneTexte 18"/>
          <p:cNvSpPr txBox="1"/>
          <p:nvPr/>
        </p:nvSpPr>
        <p:spPr>
          <a:xfrm>
            <a:off x="395536" y="3284984"/>
            <a:ext cx="4464496" cy="261610"/>
          </a:xfrm>
          <a:prstGeom prst="rect">
            <a:avLst/>
          </a:prstGeom>
          <a:solidFill>
            <a:schemeClr val="accent1"/>
          </a:solidFill>
        </p:spPr>
        <p:txBody>
          <a:bodyPr wrap="square" rtlCol="0">
            <a:spAutoFit/>
          </a:bodyPr>
          <a:lstStyle/>
          <a:p>
            <a:pPr algn="ctr"/>
            <a:r>
              <a:rPr lang="fr-FR" sz="1100" b="1" dirty="0" smtClean="0">
                <a:solidFill>
                  <a:schemeClr val="bg1"/>
                </a:solidFill>
              </a:rPr>
              <a:t>La composition des équipes D2A et D2B sera finalisée début février</a:t>
            </a:r>
            <a:endParaRPr lang="fr-FR" sz="1100" b="1" dirty="0">
              <a:solidFill>
                <a:schemeClr val="bg1"/>
              </a:solidFill>
            </a:endParaRPr>
          </a:p>
        </p:txBody>
      </p:sp>
      <p:sp>
        <p:nvSpPr>
          <p:cNvPr id="20" name="ZoneTexte 19"/>
          <p:cNvSpPr txBox="1"/>
          <p:nvPr/>
        </p:nvSpPr>
        <p:spPr>
          <a:xfrm>
            <a:off x="323528" y="6237312"/>
            <a:ext cx="5328592" cy="369332"/>
          </a:xfrm>
          <a:prstGeom prst="rect">
            <a:avLst/>
          </a:prstGeom>
          <a:solidFill>
            <a:schemeClr val="accent1"/>
          </a:solidFill>
        </p:spPr>
        <p:txBody>
          <a:bodyPr wrap="square" rtlCol="0">
            <a:spAutoFit/>
          </a:bodyPr>
          <a:lstStyle/>
          <a:p>
            <a:r>
              <a:rPr lang="fr-FR" dirty="0" smtClean="0"/>
              <a:t>4 joueurs par journée – Budget de 48 GF</a:t>
            </a:r>
            <a:endParaRPr lang="fr-FR" dirty="0"/>
          </a:p>
        </p:txBody>
      </p:sp>
      <p:graphicFrame>
        <p:nvGraphicFramePr>
          <p:cNvPr id="22" name="Tableau 21"/>
          <p:cNvGraphicFramePr>
            <a:graphicFrameLocks noGrp="1"/>
          </p:cNvGraphicFramePr>
          <p:nvPr/>
        </p:nvGraphicFramePr>
        <p:xfrm>
          <a:off x="323528" y="1556792"/>
          <a:ext cx="1943100" cy="17145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FOUCAULT Guillaume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LEVESQUE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Tableau 22"/>
          <p:cNvGraphicFramePr>
            <a:graphicFrameLocks noGrp="1"/>
          </p:cNvGraphicFramePr>
          <p:nvPr/>
        </p:nvGraphicFramePr>
        <p:xfrm>
          <a:off x="2771800" y="1556792"/>
          <a:ext cx="1799084" cy="1714500"/>
        </p:xfrm>
        <a:graphic>
          <a:graphicData uri="http://schemas.openxmlformats.org/drawingml/2006/table">
            <a:tbl>
              <a:tblPr/>
              <a:tblGrid>
                <a:gridCol w="1799084"/>
              </a:tblGrid>
              <a:tr h="190500">
                <a:tc>
                  <a:txBody>
                    <a:bodyPr/>
                    <a:lstStyle/>
                    <a:p>
                      <a:pPr algn="l" fontAlgn="b"/>
                      <a:r>
                        <a:rPr lang="fr-FR" sz="1050" b="0" i="0" u="none" strike="noStrike" dirty="0">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FARJON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POIREL Christophe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CONSTANTIN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628800"/>
            <a:ext cx="4752528"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15 joueurs intéressés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32</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CHAMPIONNAT 2022 RETRAITES</a:t>
            </a:r>
          </a:p>
        </p:txBody>
      </p:sp>
      <p:graphicFrame>
        <p:nvGraphicFramePr>
          <p:cNvPr id="8" name="Tableau 7"/>
          <p:cNvGraphicFramePr>
            <a:graphicFrameLocks noGrp="1"/>
          </p:cNvGraphicFramePr>
          <p:nvPr/>
        </p:nvGraphicFramePr>
        <p:xfrm>
          <a:off x="251520" y="4005064"/>
          <a:ext cx="5040560" cy="1489080"/>
        </p:xfrm>
        <a:graphic>
          <a:graphicData uri="http://schemas.openxmlformats.org/drawingml/2006/table">
            <a:tbl>
              <a:tblPr firstRow="1" bandRow="1">
                <a:tableStyleId>{10A1B5D5-9B99-4C35-A422-299274C87663}</a:tableStyleId>
              </a:tblPr>
              <a:tblGrid>
                <a:gridCol w="2016224"/>
                <a:gridCol w="3024336"/>
              </a:tblGrid>
              <a:tr h="280830">
                <a:tc>
                  <a:txBody>
                    <a:bodyPr/>
                    <a:lstStyle/>
                    <a:p>
                      <a:r>
                        <a:rPr lang="fr-FR" dirty="0" smtClean="0"/>
                        <a:t>Date Retraités</a:t>
                      </a:r>
                      <a:endParaRPr lang="fr-FR" dirty="0"/>
                    </a:p>
                  </a:txBody>
                  <a:tcPr/>
                </a:tc>
                <a:tc>
                  <a:txBody>
                    <a:bodyPr/>
                    <a:lstStyle/>
                    <a:p>
                      <a:r>
                        <a:rPr lang="fr-FR" dirty="0" smtClean="0"/>
                        <a:t>Lieu</a:t>
                      </a:r>
                      <a:endParaRPr lang="fr-FR" dirty="0"/>
                    </a:p>
                  </a:txBody>
                  <a:tcPr/>
                </a:tc>
              </a:tr>
              <a:tr h="280830">
                <a:tc>
                  <a:txBody>
                    <a:bodyPr/>
                    <a:lstStyle/>
                    <a:p>
                      <a:r>
                        <a:rPr lang="fr-FR" sz="1200" b="1" dirty="0" smtClean="0">
                          <a:solidFill>
                            <a:srgbClr val="FF0000"/>
                          </a:solidFill>
                        </a:rPr>
                        <a:t>Mardi</a:t>
                      </a:r>
                      <a:r>
                        <a:rPr lang="fr-FR" sz="1200" b="1" baseline="0" dirty="0" smtClean="0"/>
                        <a:t> 17/05</a:t>
                      </a:r>
                      <a:endParaRPr lang="fr-FR" sz="1200" b="1"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pitchFamily="34" charset="0"/>
                          <a:ea typeface="Verdana" pitchFamily="34" charset="0"/>
                          <a:cs typeface="Verdana" pitchFamily="34" charset="0"/>
                          <a:sym typeface="Verdana"/>
                        </a:rPr>
                        <a:t>Golf du Château des 7 Tours</a:t>
                      </a:r>
                      <a:endParaRPr lang="fr-FR" sz="1200" b="1" dirty="0">
                        <a:latin typeface="Verdana" pitchFamily="34" charset="0"/>
                        <a:ea typeface="Verdana" pitchFamily="34" charset="0"/>
                        <a:cs typeface="Verdana" pitchFamily="34" charset="0"/>
                      </a:endParaRPr>
                    </a:p>
                  </a:txBody>
                  <a:tcPr/>
                </a:tc>
              </a:tr>
              <a:tr h="280830">
                <a:tc>
                  <a:txBody>
                    <a:bodyPr/>
                    <a:lstStyle/>
                    <a:p>
                      <a:r>
                        <a:rPr lang="fr-FR" sz="1200" b="1" dirty="0" smtClean="0">
                          <a:solidFill>
                            <a:srgbClr val="FF0000"/>
                          </a:solidFill>
                        </a:rPr>
                        <a:t>Jeudi</a:t>
                      </a:r>
                      <a:r>
                        <a:rPr lang="fr-FR" sz="1200" b="1" baseline="0" dirty="0" smtClean="0"/>
                        <a:t>  2/06</a:t>
                      </a:r>
                      <a:endParaRPr lang="fr-FR" sz="1200" b="1" dirty="0"/>
                    </a:p>
                  </a:txBody>
                  <a:tcPr/>
                </a:tc>
                <a:tc>
                  <a:txBody>
                    <a:bodyPr/>
                    <a:lstStyle/>
                    <a:p>
                      <a:r>
                        <a:rPr lang="fr-FR" sz="1200" b="1" dirty="0" smtClean="0">
                          <a:latin typeface="Verdana" pitchFamily="34" charset="0"/>
                          <a:ea typeface="Verdana" pitchFamily="34" charset="0"/>
                          <a:cs typeface="Verdana" pitchFamily="34" charset="0"/>
                        </a:rPr>
                        <a:t>Golf</a:t>
                      </a:r>
                      <a:r>
                        <a:rPr lang="fr-FR" sz="1200" b="1" baseline="0" dirty="0" smtClean="0">
                          <a:latin typeface="Verdana" pitchFamily="34" charset="0"/>
                          <a:ea typeface="Verdana" pitchFamily="34" charset="0"/>
                          <a:cs typeface="Verdana" pitchFamily="34" charset="0"/>
                        </a:rPr>
                        <a:t> du Sancerrois</a:t>
                      </a:r>
                      <a:endParaRPr lang="fr-FR" sz="1200" b="1" dirty="0">
                        <a:latin typeface="Verdana" pitchFamily="34" charset="0"/>
                        <a:ea typeface="Verdana" pitchFamily="34" charset="0"/>
                        <a:cs typeface="Verdana" pitchFamily="34" charset="0"/>
                      </a:endParaRPr>
                    </a:p>
                  </a:txBody>
                  <a:tcPr/>
                </a:tc>
              </a:tr>
              <a:tr h="280830">
                <a:tc>
                  <a:txBody>
                    <a:bodyPr/>
                    <a:lstStyle/>
                    <a:p>
                      <a:r>
                        <a:rPr lang="fr-FR" sz="1200" b="1" dirty="0" smtClean="0">
                          <a:solidFill>
                            <a:srgbClr val="FF0000"/>
                          </a:solidFill>
                        </a:rPr>
                        <a:t>Jeudi</a:t>
                      </a:r>
                      <a:r>
                        <a:rPr lang="fr-FR" sz="1200" b="1" baseline="0" dirty="0" smtClean="0"/>
                        <a:t>  23/06</a:t>
                      </a:r>
                      <a:endParaRPr lang="fr-FR" sz="1200" b="1"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Sully/Loire</a:t>
                      </a:r>
                      <a:endParaRPr lang="fr-FR" sz="2000" dirty="0"/>
                    </a:p>
                  </a:txBody>
                  <a:tcPr/>
                </a:tc>
              </a:tr>
              <a:tr h="280830">
                <a:tc>
                  <a:txBody>
                    <a:bodyPr/>
                    <a:lstStyle/>
                    <a:p>
                      <a:r>
                        <a:rPr lang="fr-FR" sz="1200" b="1" dirty="0" smtClean="0">
                          <a:solidFill>
                            <a:srgbClr val="FF0000"/>
                          </a:solidFill>
                        </a:rPr>
                        <a:t>Vendredi</a:t>
                      </a:r>
                      <a:r>
                        <a:rPr lang="fr-FR" sz="1200" b="1" dirty="0" smtClean="0"/>
                        <a:t> 30/09</a:t>
                      </a:r>
                      <a:endParaRPr lang="fr-FR" sz="1200" b="1" dirty="0"/>
                    </a:p>
                  </a:txBody>
                  <a:tcPr/>
                </a:tc>
                <a:tc>
                  <a:txBody>
                    <a:bodyPr/>
                    <a:lstStyle/>
                    <a:p>
                      <a:pPr marL="0" marR="0" lvl="0" indent="0" algn="l" rtl="0">
                        <a:spcBef>
                          <a:spcPts val="0"/>
                        </a:spcBef>
                        <a:spcAft>
                          <a:spcPts val="0"/>
                        </a:spcAft>
                        <a:buNone/>
                      </a:pPr>
                      <a:r>
                        <a:rPr lang="fr-FR" sz="1200" b="1" i="0" u="none" strike="noStrike" dirty="0" smtClean="0">
                          <a:solidFill>
                            <a:srgbClr val="000000"/>
                          </a:solidFill>
                          <a:latin typeface="Verdana"/>
                          <a:ea typeface="Verdana"/>
                          <a:cs typeface="Verdana"/>
                          <a:sym typeface="Verdana"/>
                        </a:rPr>
                        <a:t>Golf de Cheverny</a:t>
                      </a:r>
                      <a:endParaRPr lang="fr-FR" sz="2000" dirty="0"/>
                    </a:p>
                  </a:txBody>
                  <a:tcPr/>
                </a:tc>
              </a:tr>
            </a:tbl>
          </a:graphicData>
        </a:graphic>
      </p:graphicFrame>
      <p:sp>
        <p:nvSpPr>
          <p:cNvPr id="9" name="Rectangle 8"/>
          <p:cNvSpPr/>
          <p:nvPr/>
        </p:nvSpPr>
        <p:spPr>
          <a:xfrm>
            <a:off x="251520" y="908720"/>
            <a:ext cx="7920880" cy="584775"/>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Etre parmi les 3 premiers au classement par équipe et avoir au moins un de nos représentants dans le Top 10 au classement individuel</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pic>
        <p:nvPicPr>
          <p:cNvPr id="122882" name="Picture 2"/>
          <p:cNvPicPr>
            <a:picLocks noChangeAspect="1" noChangeArrowheads="1"/>
          </p:cNvPicPr>
          <p:nvPr/>
        </p:nvPicPr>
        <p:blipFill>
          <a:blip r:embed="rId2" cstate="print"/>
          <a:srcRect/>
          <a:stretch>
            <a:fillRect/>
          </a:stretch>
        </p:blipFill>
        <p:spPr bwMode="auto">
          <a:xfrm>
            <a:off x="5148064" y="1598290"/>
            <a:ext cx="3136707" cy="2334766"/>
          </a:xfrm>
          <a:prstGeom prst="rect">
            <a:avLst/>
          </a:prstGeom>
          <a:noFill/>
          <a:ln w="9525">
            <a:noFill/>
            <a:miter lim="800000"/>
            <a:headEnd/>
            <a:tailEnd/>
          </a:ln>
        </p:spPr>
      </p:pic>
      <p:sp>
        <p:nvSpPr>
          <p:cNvPr id="14" name="ZoneTexte 13"/>
          <p:cNvSpPr txBox="1"/>
          <p:nvPr/>
        </p:nvSpPr>
        <p:spPr>
          <a:xfrm>
            <a:off x="323528" y="6165304"/>
            <a:ext cx="5328592" cy="369332"/>
          </a:xfrm>
          <a:prstGeom prst="rect">
            <a:avLst/>
          </a:prstGeom>
          <a:solidFill>
            <a:schemeClr val="accent1"/>
          </a:solidFill>
        </p:spPr>
        <p:txBody>
          <a:bodyPr wrap="square" rtlCol="0">
            <a:spAutoFit/>
          </a:bodyPr>
          <a:lstStyle/>
          <a:p>
            <a:r>
              <a:rPr lang="fr-FR" dirty="0" smtClean="0"/>
              <a:t>8 joueurs par journée – Budget de 32 GF</a:t>
            </a:r>
            <a:endParaRPr lang="fr-FR" dirty="0"/>
          </a:p>
        </p:txBody>
      </p:sp>
      <p:graphicFrame>
        <p:nvGraphicFramePr>
          <p:cNvPr id="13" name="Tableau 12"/>
          <p:cNvGraphicFramePr>
            <a:graphicFrameLocks noGrp="1"/>
          </p:cNvGraphicFramePr>
          <p:nvPr/>
        </p:nvGraphicFramePr>
        <p:xfrm>
          <a:off x="395536" y="2132856"/>
          <a:ext cx="1943100" cy="15240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VIOLAIN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GROUSSET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HASCOET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PENAUX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au 15"/>
          <p:cNvGraphicFramePr>
            <a:graphicFrameLocks noGrp="1"/>
          </p:cNvGraphicFramePr>
          <p:nvPr/>
        </p:nvGraphicFramePr>
        <p:xfrm>
          <a:off x="2627784" y="2132856"/>
          <a:ext cx="1943100" cy="1333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GROSS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LALANDE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CORDIER Bernard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Yves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CHATELET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CONSTANTIN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15 joueurs intéressés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33</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CHAMPIONNAT INDIVIDUEL 2022</a:t>
            </a:r>
          </a:p>
        </p:txBody>
      </p:sp>
      <p:graphicFrame>
        <p:nvGraphicFramePr>
          <p:cNvPr id="8" name="Tableau 7"/>
          <p:cNvGraphicFramePr>
            <a:graphicFrameLocks noGrp="1"/>
          </p:cNvGraphicFramePr>
          <p:nvPr/>
        </p:nvGraphicFramePr>
        <p:xfrm>
          <a:off x="179512" y="4221088"/>
          <a:ext cx="6264696" cy="1280160"/>
        </p:xfrm>
        <a:graphic>
          <a:graphicData uri="http://schemas.openxmlformats.org/drawingml/2006/table">
            <a:tbl>
              <a:tblPr firstRow="1" bandRow="1">
                <a:tableStyleId>{10A1B5D5-9B99-4C35-A422-299274C87663}</a:tableStyleId>
              </a:tblPr>
              <a:tblGrid>
                <a:gridCol w="3679265"/>
                <a:gridCol w="2585431"/>
              </a:tblGrid>
              <a:tr h="280830">
                <a:tc>
                  <a:txBody>
                    <a:bodyPr/>
                    <a:lstStyle/>
                    <a:p>
                      <a:r>
                        <a:rPr lang="fr-FR" dirty="0" smtClean="0"/>
                        <a:t>Date Champ.</a:t>
                      </a:r>
                      <a:r>
                        <a:rPr lang="fr-FR" baseline="0" dirty="0" smtClean="0"/>
                        <a:t> Individuel</a:t>
                      </a:r>
                      <a:endParaRPr lang="fr-FR" dirty="0"/>
                    </a:p>
                  </a:txBody>
                  <a:tcPr/>
                </a:tc>
                <a:tc>
                  <a:txBody>
                    <a:bodyPr/>
                    <a:lstStyle/>
                    <a:p>
                      <a:r>
                        <a:rPr lang="fr-FR" dirty="0" smtClean="0"/>
                        <a:t>Lieu</a:t>
                      </a:r>
                      <a:endParaRPr lang="fr-FR" dirty="0"/>
                    </a:p>
                  </a:txBody>
                  <a:tcPr/>
                </a:tc>
              </a:tr>
              <a:tr h="280830">
                <a:tc>
                  <a:txBody>
                    <a:bodyPr/>
                    <a:lstStyle/>
                    <a:p>
                      <a:r>
                        <a:rPr lang="fr-FR" sz="1200" b="1" dirty="0" smtClean="0"/>
                        <a:t>11/06</a:t>
                      </a:r>
                      <a:r>
                        <a:rPr lang="fr-FR" sz="1400" dirty="0" smtClean="0"/>
                        <a:t> Série 1 </a:t>
                      </a:r>
                      <a:r>
                        <a:rPr lang="fr-FR" sz="1100" dirty="0" smtClean="0">
                          <a:solidFill>
                            <a:srgbClr val="FF0000"/>
                          </a:solidFill>
                        </a:rPr>
                        <a:t>(index &lt; 15,4)</a:t>
                      </a:r>
                      <a:endParaRPr lang="fr-FR" sz="1400" dirty="0">
                        <a:solidFill>
                          <a:srgbClr val="FF0000"/>
                        </a:solidFill>
                      </a:endParaRPr>
                    </a:p>
                  </a:txBody>
                  <a:tcPr/>
                </a:tc>
                <a:tc>
                  <a:txBody>
                    <a:bodyPr/>
                    <a:lstStyle/>
                    <a:p>
                      <a:r>
                        <a:rPr lang="fr-FR" sz="1200" b="1" i="0" u="none" strike="noStrike" dirty="0" smtClean="0">
                          <a:solidFill>
                            <a:srgbClr val="000000"/>
                          </a:solidFill>
                          <a:latin typeface="Verdana"/>
                          <a:ea typeface="Verdana"/>
                          <a:cs typeface="Verdana"/>
                          <a:sym typeface="Verdana"/>
                        </a:rPr>
                        <a:t>Golf de Touraine </a:t>
                      </a:r>
                      <a:endParaRPr lang="fr-FR" sz="1200" dirty="0"/>
                    </a:p>
                  </a:txBody>
                  <a:tcPr/>
                </a:tc>
              </a:tr>
              <a:tr h="280830">
                <a:tc>
                  <a:txBody>
                    <a:bodyPr/>
                    <a:lstStyle/>
                    <a:p>
                      <a:r>
                        <a:rPr lang="fr-FR" sz="1200" b="1" dirty="0" smtClean="0"/>
                        <a:t>11/06</a:t>
                      </a:r>
                      <a:r>
                        <a:rPr lang="fr-FR" sz="1400" dirty="0" smtClean="0"/>
                        <a:t> Série 2 </a:t>
                      </a:r>
                      <a:r>
                        <a:rPr lang="fr-FR" sz="1100" dirty="0" smtClean="0">
                          <a:solidFill>
                            <a:srgbClr val="FF0000"/>
                          </a:solidFill>
                        </a:rPr>
                        <a:t>(15,5 &lt; index &lt;</a:t>
                      </a:r>
                      <a:r>
                        <a:rPr lang="fr-FR" sz="1100" baseline="0" dirty="0" smtClean="0">
                          <a:solidFill>
                            <a:srgbClr val="FF0000"/>
                          </a:solidFill>
                        </a:rPr>
                        <a:t> 24,4)</a:t>
                      </a:r>
                      <a:endParaRPr lang="fr-FR" sz="1400" dirty="0">
                        <a:solidFill>
                          <a:srgbClr val="FF0000"/>
                        </a:solidFill>
                      </a:endParaRPr>
                    </a:p>
                  </a:txBody>
                  <a:tcPr/>
                </a:tc>
                <a:tc>
                  <a:txBody>
                    <a:bodyPr/>
                    <a:lstStyle/>
                    <a:p>
                      <a:r>
                        <a:rPr lang="fr-FR" sz="1200" b="1" i="0" u="none" strike="noStrike" dirty="0" smtClean="0">
                          <a:solidFill>
                            <a:srgbClr val="000000"/>
                          </a:solidFill>
                          <a:latin typeface="Verdana"/>
                          <a:ea typeface="Verdana"/>
                          <a:cs typeface="Verdana"/>
                          <a:sym typeface="Verdana"/>
                        </a:rPr>
                        <a:t>Golf de Bourges </a:t>
                      </a:r>
                      <a:endParaRPr lang="fr-FR" sz="1200" dirty="0"/>
                    </a:p>
                  </a:txBody>
                  <a:tcPr/>
                </a:tc>
              </a:tr>
              <a:tr h="280830">
                <a:tc>
                  <a:txBody>
                    <a:bodyPr/>
                    <a:lstStyle/>
                    <a:p>
                      <a:r>
                        <a:rPr lang="fr-FR" sz="1200" b="1" dirty="0" smtClean="0"/>
                        <a:t>11/06</a:t>
                      </a:r>
                      <a:r>
                        <a:rPr lang="fr-FR" sz="1400" dirty="0" smtClean="0"/>
                        <a:t> Série 3 </a:t>
                      </a:r>
                      <a:r>
                        <a:rPr lang="fr-FR" sz="1100" dirty="0" smtClean="0">
                          <a:solidFill>
                            <a:srgbClr val="FF0000"/>
                          </a:solidFill>
                        </a:rPr>
                        <a:t>(index</a:t>
                      </a:r>
                      <a:r>
                        <a:rPr lang="fr-FR" sz="1100" baseline="0" dirty="0" smtClean="0">
                          <a:solidFill>
                            <a:srgbClr val="FF0000"/>
                          </a:solidFill>
                        </a:rPr>
                        <a:t> &gt; 24,5)</a:t>
                      </a:r>
                      <a:endParaRPr lang="fr-FR" sz="1400" dirty="0">
                        <a:solidFill>
                          <a:srgbClr val="FF0000"/>
                        </a:solidFill>
                      </a:endParaRPr>
                    </a:p>
                  </a:txBody>
                  <a:tcPr/>
                </a:tc>
                <a:tc>
                  <a:txBody>
                    <a:bodyPr/>
                    <a:lstStyle/>
                    <a:p>
                      <a:r>
                        <a:rPr lang="fr-FR" sz="1200" b="1" i="0" u="none" strike="noStrike" dirty="0" smtClean="0">
                          <a:solidFill>
                            <a:srgbClr val="000000"/>
                          </a:solidFill>
                          <a:latin typeface="Verdana"/>
                          <a:ea typeface="Verdana"/>
                          <a:cs typeface="Verdana"/>
                          <a:sym typeface="Verdana"/>
                        </a:rPr>
                        <a:t>Golf d'Orléans-</a:t>
                      </a:r>
                      <a:r>
                        <a:rPr lang="fr-FR" sz="1200" b="1" i="0" u="none" strike="noStrike" dirty="0" err="1" smtClean="0">
                          <a:solidFill>
                            <a:srgbClr val="000000"/>
                          </a:solidFill>
                          <a:latin typeface="Verdana"/>
                          <a:ea typeface="Verdana"/>
                          <a:cs typeface="Verdana"/>
                          <a:sym typeface="Verdana"/>
                        </a:rPr>
                        <a:t>Donnery</a:t>
                      </a:r>
                      <a:r>
                        <a:rPr lang="fr-FR" sz="1200" b="1" i="0" u="none" strike="noStrike" dirty="0" smtClean="0">
                          <a:solidFill>
                            <a:srgbClr val="000000"/>
                          </a:solidFill>
                          <a:latin typeface="Verdana"/>
                          <a:ea typeface="Verdana"/>
                          <a:cs typeface="Verdana"/>
                          <a:sym typeface="Verdana"/>
                        </a:rPr>
                        <a:t> </a:t>
                      </a:r>
                      <a:endParaRPr lang="fr-FR" sz="12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Avoir au moins 2 représentants dans chaque série</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pic>
        <p:nvPicPr>
          <p:cNvPr id="122882" name="Picture 2"/>
          <p:cNvPicPr>
            <a:picLocks noChangeAspect="1" noChangeArrowheads="1"/>
          </p:cNvPicPr>
          <p:nvPr/>
        </p:nvPicPr>
        <p:blipFill>
          <a:blip r:embed="rId2" cstate="print"/>
          <a:srcRect/>
          <a:stretch>
            <a:fillRect/>
          </a:stretch>
        </p:blipFill>
        <p:spPr bwMode="auto">
          <a:xfrm>
            <a:off x="5148064" y="1484784"/>
            <a:ext cx="3136707" cy="2334766"/>
          </a:xfrm>
          <a:prstGeom prst="rect">
            <a:avLst/>
          </a:prstGeom>
          <a:noFill/>
          <a:ln w="9525">
            <a:noFill/>
            <a:miter lim="800000"/>
            <a:headEnd/>
            <a:tailEnd/>
          </a:ln>
        </p:spPr>
      </p:pic>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a:t>
            </a:r>
            <a:r>
              <a:rPr lang="fr-FR" smtClean="0"/>
              <a:t>15 GF</a:t>
            </a:r>
            <a:endParaRPr lang="fr-FR" sz="2400" dirty="0"/>
          </a:p>
        </p:txBody>
      </p:sp>
      <p:graphicFrame>
        <p:nvGraphicFramePr>
          <p:cNvPr id="12" name="Tableau 11"/>
          <p:cNvGraphicFramePr>
            <a:graphicFrameLocks noGrp="1"/>
          </p:cNvGraphicFramePr>
          <p:nvPr/>
        </p:nvGraphicFramePr>
        <p:xfrm>
          <a:off x="467544" y="1988840"/>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au 15"/>
          <p:cNvGraphicFramePr>
            <a:graphicFrameLocks noGrp="1"/>
          </p:cNvGraphicFramePr>
          <p:nvPr/>
        </p:nvGraphicFramePr>
        <p:xfrm>
          <a:off x="2699792" y="1988840"/>
          <a:ext cx="1943100" cy="1333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CORDIER Bernard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POIREL Christophe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HOUARD Vincent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DOUCERON Laurent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ZoneTexte 12"/>
          <p:cNvSpPr txBox="1"/>
          <p:nvPr/>
        </p:nvSpPr>
        <p:spPr>
          <a:xfrm>
            <a:off x="6732240" y="4437112"/>
            <a:ext cx="1440160" cy="830997"/>
          </a:xfrm>
          <a:prstGeom prst="rect">
            <a:avLst/>
          </a:prstGeom>
          <a:noFill/>
        </p:spPr>
        <p:txBody>
          <a:bodyPr wrap="square" rtlCol="0">
            <a:spAutoFit/>
          </a:bodyPr>
          <a:lstStyle/>
          <a:p>
            <a:r>
              <a:rPr lang="fr-FR" sz="1200" b="1" u="sng" dirty="0" smtClean="0">
                <a:solidFill>
                  <a:srgbClr val="C00000"/>
                </a:solidFill>
              </a:rPr>
              <a:t>Nouveauté</a:t>
            </a:r>
            <a:r>
              <a:rPr lang="fr-FR" sz="1200" b="1" dirty="0" smtClean="0">
                <a:solidFill>
                  <a:srgbClr val="C00000"/>
                </a:solidFill>
              </a:rPr>
              <a:t> : instauration de 3 compétitions pour 3 séries différentes</a:t>
            </a:r>
            <a:endParaRPr lang="fr-FR" sz="12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11 joueurs intéressés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34</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COUPE DE FRANCE 2022</a:t>
            </a:r>
          </a:p>
        </p:txBody>
      </p:sp>
      <p:graphicFrame>
        <p:nvGraphicFramePr>
          <p:cNvPr id="8" name="Tableau 7"/>
          <p:cNvGraphicFramePr>
            <a:graphicFrameLocks noGrp="1"/>
          </p:cNvGraphicFramePr>
          <p:nvPr/>
        </p:nvGraphicFramePr>
        <p:xfrm>
          <a:off x="179512" y="4221088"/>
          <a:ext cx="4968552" cy="6705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Date Coupe de France</a:t>
                      </a:r>
                      <a:endParaRPr lang="fr-FR" dirty="0"/>
                    </a:p>
                  </a:txBody>
                  <a:tcPr/>
                </a:tc>
                <a:tc>
                  <a:txBody>
                    <a:bodyPr/>
                    <a:lstStyle/>
                    <a:p>
                      <a:r>
                        <a:rPr lang="fr-FR" dirty="0" smtClean="0"/>
                        <a:t>Lieu</a:t>
                      </a:r>
                      <a:endParaRPr lang="fr-FR" dirty="0"/>
                    </a:p>
                  </a:txBody>
                  <a:tcPr/>
                </a:tc>
              </a:tr>
              <a:tr h="280830">
                <a:tc>
                  <a:txBody>
                    <a:bodyPr/>
                    <a:lstStyle/>
                    <a:p>
                      <a:r>
                        <a:rPr lang="fr-FR" sz="1200" b="1" dirty="0" smtClean="0"/>
                        <a:t>02</a:t>
                      </a:r>
                      <a:r>
                        <a:rPr lang="fr-FR" sz="1200" b="1" baseline="0" dirty="0" smtClean="0"/>
                        <a:t>/04 et 03/04 </a:t>
                      </a:r>
                      <a:r>
                        <a:rPr lang="fr-FR" sz="1400" dirty="0" smtClean="0"/>
                        <a:t>Finale régionale</a:t>
                      </a:r>
                      <a:endParaRPr lang="fr-FR" sz="1400" dirty="0"/>
                    </a:p>
                  </a:txBody>
                  <a:tcPr/>
                </a:tc>
                <a:tc>
                  <a:txBody>
                    <a:bodyPr/>
                    <a:lstStyle/>
                    <a:p>
                      <a:r>
                        <a:rPr lang="fr-FR" sz="1200" b="1" dirty="0" smtClean="0">
                          <a:latin typeface="Verdana" pitchFamily="34" charset="0"/>
                          <a:ea typeface="Verdana" pitchFamily="34" charset="0"/>
                          <a:cs typeface="Verdana" pitchFamily="34" charset="0"/>
                        </a:rPr>
                        <a:t>Golf des</a:t>
                      </a:r>
                      <a:r>
                        <a:rPr lang="fr-FR" sz="1200" b="1" baseline="0" dirty="0" smtClean="0">
                          <a:latin typeface="Verdana" pitchFamily="34" charset="0"/>
                          <a:ea typeface="Verdana" pitchFamily="34" charset="0"/>
                          <a:cs typeface="Verdana" pitchFamily="34" charset="0"/>
                        </a:rPr>
                        <a:t> Dryades</a:t>
                      </a:r>
                      <a:endParaRPr lang="fr-FR" sz="1200" b="1" dirty="0">
                        <a:latin typeface="Verdana" pitchFamily="34" charset="0"/>
                        <a:ea typeface="Verdana" pitchFamily="34" charset="0"/>
                        <a:cs typeface="Verdana" pitchFamily="34" charset="0"/>
                      </a:endParaRPr>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Se qualifier pour la finale nationale</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8 GF </a:t>
            </a:r>
            <a:r>
              <a:rPr lang="fr-FR" sz="1600" dirty="0" smtClean="0"/>
              <a:t>(pour la phase régionale)</a:t>
            </a:r>
            <a:endParaRPr lang="fr-FR" sz="2400" dirty="0"/>
          </a:p>
        </p:txBody>
      </p:sp>
      <p:pic>
        <p:nvPicPr>
          <p:cNvPr id="124930" name="Picture 2"/>
          <p:cNvPicPr>
            <a:picLocks noChangeAspect="1" noChangeArrowheads="1"/>
          </p:cNvPicPr>
          <p:nvPr/>
        </p:nvPicPr>
        <p:blipFill>
          <a:blip r:embed="rId2" cstate="print"/>
          <a:srcRect/>
          <a:stretch>
            <a:fillRect/>
          </a:stretch>
        </p:blipFill>
        <p:spPr bwMode="auto">
          <a:xfrm>
            <a:off x="5148064" y="1556792"/>
            <a:ext cx="3213032" cy="2363911"/>
          </a:xfrm>
          <a:prstGeom prst="rect">
            <a:avLst/>
          </a:prstGeom>
          <a:noFill/>
          <a:ln w="9525">
            <a:noFill/>
            <a:miter lim="800000"/>
            <a:headEnd/>
            <a:tailEnd/>
          </a:ln>
        </p:spPr>
      </p:pic>
      <p:graphicFrame>
        <p:nvGraphicFramePr>
          <p:cNvPr id="13" name="Tableau 12"/>
          <p:cNvGraphicFramePr>
            <a:graphicFrameLocks noGrp="1"/>
          </p:cNvGraphicFramePr>
          <p:nvPr/>
        </p:nvGraphicFramePr>
        <p:xfrm>
          <a:off x="467544" y="2132856"/>
          <a:ext cx="1943100" cy="11430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LEVESQUE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au 14"/>
          <p:cNvGraphicFramePr>
            <a:graphicFrameLocks noGrp="1"/>
          </p:cNvGraphicFramePr>
          <p:nvPr/>
        </p:nvGraphicFramePr>
        <p:xfrm>
          <a:off x="2699792" y="2132856"/>
          <a:ext cx="1943100" cy="952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FARJON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POIREL Christophe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8 joueurs intéressés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35</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CHAMPIONNAT PITCH AND PUT 2022</a:t>
            </a:r>
          </a:p>
        </p:txBody>
      </p:sp>
      <p:graphicFrame>
        <p:nvGraphicFramePr>
          <p:cNvPr id="8" name="Tableau 7"/>
          <p:cNvGraphicFramePr>
            <a:graphicFrameLocks noGrp="1"/>
          </p:cNvGraphicFramePr>
          <p:nvPr/>
        </p:nvGraphicFramePr>
        <p:xfrm>
          <a:off x="179512" y="4221088"/>
          <a:ext cx="4968552" cy="6705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Date Coupe de France</a:t>
                      </a:r>
                      <a:endParaRPr lang="fr-FR" dirty="0"/>
                    </a:p>
                  </a:txBody>
                  <a:tcPr/>
                </a:tc>
                <a:tc>
                  <a:txBody>
                    <a:bodyPr/>
                    <a:lstStyle/>
                    <a:p>
                      <a:r>
                        <a:rPr lang="fr-FR" dirty="0" smtClean="0"/>
                        <a:t>Lieu</a:t>
                      </a:r>
                      <a:endParaRPr lang="fr-FR" dirty="0"/>
                    </a:p>
                  </a:txBody>
                  <a:tcPr/>
                </a:tc>
              </a:tr>
              <a:tr h="280830">
                <a:tc>
                  <a:txBody>
                    <a:bodyPr/>
                    <a:lstStyle/>
                    <a:p>
                      <a:r>
                        <a:rPr lang="fr-FR" sz="1200" b="1" dirty="0" smtClean="0"/>
                        <a:t>02/07</a:t>
                      </a:r>
                      <a:r>
                        <a:rPr lang="fr-FR" sz="1200" b="1" baseline="0" dirty="0" smtClean="0"/>
                        <a:t> </a:t>
                      </a:r>
                      <a:r>
                        <a:rPr lang="fr-FR" sz="1400" dirty="0" smtClean="0"/>
                        <a:t>Finale régionale </a:t>
                      </a:r>
                      <a:endParaRPr lang="fr-FR" sz="1400" dirty="0"/>
                    </a:p>
                  </a:txBody>
                  <a:tcPr/>
                </a:tc>
                <a:tc>
                  <a:txBody>
                    <a:bodyPr/>
                    <a:lstStyle/>
                    <a:p>
                      <a:r>
                        <a:rPr lang="fr-FR" sz="1200" b="1" dirty="0" smtClean="0">
                          <a:latin typeface="Verdana" pitchFamily="34" charset="0"/>
                          <a:ea typeface="Verdana" pitchFamily="34" charset="0"/>
                          <a:cs typeface="Verdana" pitchFamily="34" charset="0"/>
                        </a:rPr>
                        <a:t>Golf d</a:t>
                      </a:r>
                      <a:r>
                        <a:rPr lang="fr-FR" sz="1200" b="1" baseline="0" dirty="0" smtClean="0">
                          <a:latin typeface="Verdana" pitchFamily="34" charset="0"/>
                          <a:ea typeface="Verdana" pitchFamily="34" charset="0"/>
                          <a:cs typeface="Verdana" pitchFamily="34" charset="0"/>
                        </a:rPr>
                        <a:t>e la Gloriette</a:t>
                      </a:r>
                      <a:endParaRPr lang="fr-FR" sz="1200" b="1" dirty="0">
                        <a:latin typeface="Verdana" pitchFamily="34" charset="0"/>
                        <a:ea typeface="Verdana" pitchFamily="34" charset="0"/>
                        <a:cs typeface="Verdana" pitchFamily="34" charset="0"/>
                      </a:endParaRPr>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Avoir une équipe dans le Top 5</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8 GF </a:t>
            </a:r>
            <a:r>
              <a:rPr lang="fr-FR" sz="1600" dirty="0" smtClean="0"/>
              <a:t>(pour la phase régionale)</a:t>
            </a:r>
            <a:endParaRPr lang="fr-FR" sz="2400" dirty="0"/>
          </a:p>
        </p:txBody>
      </p:sp>
      <p:pic>
        <p:nvPicPr>
          <p:cNvPr id="12" name="Picture 2"/>
          <p:cNvPicPr>
            <a:picLocks noChangeAspect="1" noChangeArrowheads="1"/>
          </p:cNvPicPr>
          <p:nvPr/>
        </p:nvPicPr>
        <p:blipFill>
          <a:blip r:embed="rId2" cstate="print"/>
          <a:srcRect/>
          <a:stretch>
            <a:fillRect/>
          </a:stretch>
        </p:blipFill>
        <p:spPr bwMode="auto">
          <a:xfrm>
            <a:off x="5242594" y="1484784"/>
            <a:ext cx="3148641" cy="2304256"/>
          </a:xfrm>
          <a:prstGeom prst="rect">
            <a:avLst/>
          </a:prstGeom>
          <a:noFill/>
          <a:ln w="9525">
            <a:noFill/>
            <a:miter lim="800000"/>
            <a:headEnd/>
            <a:tailEnd/>
          </a:ln>
        </p:spPr>
      </p:pic>
      <p:graphicFrame>
        <p:nvGraphicFramePr>
          <p:cNvPr id="14" name="Tableau 13"/>
          <p:cNvGraphicFramePr>
            <a:graphicFrameLocks noGrp="1"/>
          </p:cNvGraphicFramePr>
          <p:nvPr/>
        </p:nvGraphicFramePr>
        <p:xfrm>
          <a:off x="1115616" y="2060848"/>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DUBLE Fabien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Joueurs intéressés ?</a:t>
            </a:r>
          </a:p>
          <a:p>
            <a:pPr algn="ctr"/>
            <a:endParaRPr lang="fr-FR" dirty="0" smtClean="0"/>
          </a:p>
          <a:p>
            <a:pPr algn="ctr"/>
            <a:endParaRPr lang="fr-FR" dirty="0" smtClean="0"/>
          </a:p>
          <a:p>
            <a:pPr algn="ctr"/>
            <a:r>
              <a:rPr lang="fr-FR" sz="1600" dirty="0" smtClean="0">
                <a:solidFill>
                  <a:schemeClr val="tx1"/>
                </a:solidFill>
              </a:rPr>
              <a:t>Enquête à réaliser courant mars auprès des adhérents dont l’index est supérieur ou égal à 36</a:t>
            </a:r>
          </a:p>
          <a:p>
            <a:pPr algn="ctr"/>
            <a:endParaRPr lang="fr-FR" dirty="0" smtClean="0"/>
          </a:p>
          <a:p>
            <a:pPr algn="ctr"/>
            <a:endParaRPr lang="fr-FR" dirty="0"/>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36</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NOUVELLE COMPETITION « 36 et + »</a:t>
            </a:r>
          </a:p>
        </p:txBody>
      </p:sp>
      <p:graphicFrame>
        <p:nvGraphicFramePr>
          <p:cNvPr id="8" name="Tableau 7"/>
          <p:cNvGraphicFramePr>
            <a:graphicFrameLocks noGrp="1"/>
          </p:cNvGraphicFramePr>
          <p:nvPr/>
        </p:nvGraphicFramePr>
        <p:xfrm>
          <a:off x="179512" y="4221088"/>
          <a:ext cx="4968552" cy="670560"/>
        </p:xfrm>
        <a:graphic>
          <a:graphicData uri="http://schemas.openxmlformats.org/drawingml/2006/table">
            <a:tbl>
              <a:tblPr firstRow="1" bandRow="1">
                <a:tableStyleId>{10A1B5D5-9B99-4C35-A422-299274C87663}</a:tableStyleId>
              </a:tblPr>
              <a:tblGrid>
                <a:gridCol w="2448272"/>
                <a:gridCol w="2520280"/>
              </a:tblGrid>
              <a:tr h="280830">
                <a:tc>
                  <a:txBody>
                    <a:bodyPr/>
                    <a:lstStyle/>
                    <a:p>
                      <a:r>
                        <a:rPr lang="fr-FR" dirty="0" smtClean="0"/>
                        <a:t>Date Compétition 36 +</a:t>
                      </a:r>
                      <a:endParaRPr lang="fr-FR" dirty="0"/>
                    </a:p>
                  </a:txBody>
                  <a:tcPr/>
                </a:tc>
                <a:tc>
                  <a:txBody>
                    <a:bodyPr/>
                    <a:lstStyle/>
                    <a:p>
                      <a:r>
                        <a:rPr lang="fr-FR" dirty="0" smtClean="0"/>
                        <a:t>Lieu</a:t>
                      </a:r>
                      <a:endParaRPr lang="fr-FR" dirty="0"/>
                    </a:p>
                  </a:txBody>
                  <a:tcPr/>
                </a:tc>
              </a:tr>
              <a:tr h="280830">
                <a:tc>
                  <a:txBody>
                    <a:bodyPr/>
                    <a:lstStyle/>
                    <a:p>
                      <a:r>
                        <a:rPr lang="fr-FR" sz="1200" b="1" dirty="0" smtClean="0"/>
                        <a:t>25/06</a:t>
                      </a:r>
                      <a:r>
                        <a:rPr lang="fr-FR" sz="1200" b="1" baseline="0" dirty="0" smtClean="0"/>
                        <a:t> </a:t>
                      </a:r>
                      <a:r>
                        <a:rPr lang="fr-FR" sz="1400" dirty="0" smtClean="0"/>
                        <a:t>Finale régionale </a:t>
                      </a:r>
                      <a:endParaRPr lang="fr-FR" sz="1400" dirty="0"/>
                    </a:p>
                  </a:txBody>
                  <a:tcPr/>
                </a:tc>
                <a:tc>
                  <a:txBody>
                    <a:bodyPr/>
                    <a:lstStyle/>
                    <a:p>
                      <a:r>
                        <a:rPr lang="fr-FR" sz="1200" b="1" dirty="0" smtClean="0">
                          <a:latin typeface="Verdana" pitchFamily="34" charset="0"/>
                          <a:ea typeface="Verdana" pitchFamily="34" charset="0"/>
                          <a:cs typeface="Verdana" pitchFamily="34" charset="0"/>
                        </a:rPr>
                        <a:t>Golf d</a:t>
                      </a:r>
                      <a:r>
                        <a:rPr lang="fr-FR" sz="1200" b="1" baseline="0" dirty="0" smtClean="0">
                          <a:latin typeface="Verdana" pitchFamily="34" charset="0"/>
                          <a:ea typeface="Verdana" pitchFamily="34" charset="0"/>
                          <a:cs typeface="Verdana" pitchFamily="34" charset="0"/>
                        </a:rPr>
                        <a:t>e Loches Verneuil</a:t>
                      </a:r>
                      <a:endParaRPr lang="fr-FR" sz="1200" b="1" dirty="0">
                        <a:latin typeface="Verdana" pitchFamily="34" charset="0"/>
                        <a:ea typeface="Verdana" pitchFamily="34" charset="0"/>
                        <a:cs typeface="Verdana" pitchFamily="34" charset="0"/>
                      </a:endParaRPr>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Avoir une équipe représentant le </a:t>
            </a:r>
            <a:r>
              <a:rPr lang="fr-FR" sz="1600" b="1" dirty="0" err="1" smtClean="0">
                <a:solidFill>
                  <a:srgbClr val="FF0000"/>
                </a:solidFill>
              </a:rPr>
              <a:t>Gazelec</a:t>
            </a:r>
            <a:r>
              <a:rPr lang="fr-FR" sz="1600" b="1" dirty="0" smtClean="0">
                <a:solidFill>
                  <a:srgbClr val="FF0000"/>
                </a:solidFill>
              </a:rPr>
              <a:t> 37</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5229200"/>
            <a:ext cx="5688632" cy="830997"/>
          </a:xfrm>
          <a:prstGeom prst="rect">
            <a:avLst/>
          </a:prstGeom>
          <a:solidFill>
            <a:schemeClr val="accent1"/>
          </a:solidFill>
        </p:spPr>
        <p:txBody>
          <a:bodyPr wrap="square" rtlCol="0">
            <a:spAutoFit/>
          </a:bodyPr>
          <a:lstStyle/>
          <a:p>
            <a:pPr algn="ctr"/>
            <a:r>
              <a:rPr lang="fr-FR" sz="1600" dirty="0" smtClean="0"/>
              <a:t>Le bureau de la section se réserve le droit d’arbitrer le nombre de participants à cette nouvelle compétition dont le budget n’a pas été inscrit dans notre prévision budgétaire 2022. </a:t>
            </a:r>
            <a:endParaRPr lang="fr-FR" sz="1600" dirty="0"/>
          </a:p>
        </p:txBody>
      </p:sp>
      <p:sp>
        <p:nvSpPr>
          <p:cNvPr id="12" name="Rectangle 11"/>
          <p:cNvSpPr/>
          <p:nvPr/>
        </p:nvSpPr>
        <p:spPr>
          <a:xfrm>
            <a:off x="5042106" y="1772816"/>
            <a:ext cx="3541675"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Nouvelle </a:t>
            </a:r>
            <a:r>
              <a:rPr lang="fr-FR" sz="2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competition</a:t>
            </a:r>
            <a:r>
              <a:rPr lang="fr-FR"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2022</a:t>
            </a:r>
          </a:p>
          <a:p>
            <a:pPr algn="ct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RESERVEE AUX JOUEURS DONT </a:t>
            </a:r>
          </a:p>
          <a:p>
            <a:pPr algn="ct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r>
              <a:rPr lang="fr-FR"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iNDEX</a:t>
            </a: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est </a:t>
            </a:r>
            <a:r>
              <a:rPr lang="fr-FR"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egal</a:t>
            </a: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 36 ET +</a:t>
            </a:r>
            <a:endParaRPr lang="fr-FR"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Joueurs concernés</a:t>
            </a:r>
          </a:p>
          <a:p>
            <a:pPr algn="ctr"/>
            <a:endParaRPr lang="fr-FR" dirty="0" smtClean="0">
              <a:solidFill>
                <a:schemeClr val="tx1"/>
              </a:solidFill>
            </a:endParaRPr>
          </a:p>
          <a:p>
            <a:pPr algn="ctr"/>
            <a:r>
              <a:rPr lang="fr-FR" sz="1400" dirty="0" smtClean="0">
                <a:solidFill>
                  <a:schemeClr val="tx1"/>
                </a:solidFill>
              </a:rPr>
              <a:t>Réservé au Président du </a:t>
            </a:r>
            <a:r>
              <a:rPr lang="fr-FR" sz="1400" dirty="0" err="1" smtClean="0">
                <a:solidFill>
                  <a:schemeClr val="tx1"/>
                </a:solidFill>
              </a:rPr>
              <a:t>Gazelec</a:t>
            </a:r>
            <a:r>
              <a:rPr lang="fr-FR" sz="1400" dirty="0" smtClean="0">
                <a:solidFill>
                  <a:schemeClr val="tx1"/>
                </a:solidFill>
              </a:rPr>
              <a:t> et à un invité</a:t>
            </a:r>
            <a:endParaRPr lang="fr-FR" sz="1400"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37</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TROPHEE DES PRESIDENTS 2022</a:t>
            </a:r>
          </a:p>
        </p:txBody>
      </p:sp>
      <p:graphicFrame>
        <p:nvGraphicFramePr>
          <p:cNvPr id="8" name="Tableau 7"/>
          <p:cNvGraphicFramePr>
            <a:graphicFrameLocks noGrp="1"/>
          </p:cNvGraphicFramePr>
          <p:nvPr/>
        </p:nvGraphicFramePr>
        <p:xfrm>
          <a:off x="179512" y="4221088"/>
          <a:ext cx="4968552" cy="667512"/>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Date Trophée</a:t>
                      </a:r>
                      <a:r>
                        <a:rPr lang="fr-FR" baseline="0" dirty="0" smtClean="0"/>
                        <a:t> Président</a:t>
                      </a:r>
                      <a:endParaRPr lang="fr-FR" dirty="0"/>
                    </a:p>
                  </a:txBody>
                  <a:tcPr/>
                </a:tc>
                <a:tc>
                  <a:txBody>
                    <a:bodyPr/>
                    <a:lstStyle/>
                    <a:p>
                      <a:r>
                        <a:rPr lang="fr-FR" dirty="0" smtClean="0"/>
                        <a:t>Lieu</a:t>
                      </a:r>
                      <a:endParaRPr lang="fr-FR" dirty="0"/>
                    </a:p>
                  </a:txBody>
                  <a:tcPr/>
                </a:tc>
              </a:tr>
              <a:tr h="280830">
                <a:tc>
                  <a:txBody>
                    <a:bodyPr/>
                    <a:lstStyle/>
                    <a:p>
                      <a:pPr marL="0" marR="0" lvl="0" indent="0" algn="l" rtl="0">
                        <a:lnSpc>
                          <a:spcPct val="115000"/>
                        </a:lnSpc>
                        <a:spcBef>
                          <a:spcPts val="0"/>
                        </a:spcBef>
                        <a:spcAft>
                          <a:spcPts val="0"/>
                        </a:spcAft>
                        <a:buNone/>
                      </a:pPr>
                      <a:r>
                        <a:rPr lang="fr-FR" sz="1200" b="1" dirty="0" smtClean="0"/>
                        <a:t>01/10 </a:t>
                      </a:r>
                      <a:r>
                        <a:rPr lang="fr-FR" sz="1200" b="0" dirty="0" err="1" smtClean="0">
                          <a:latin typeface="Verdana"/>
                          <a:ea typeface="Verdana"/>
                          <a:cs typeface="Verdana"/>
                          <a:sym typeface="Verdana"/>
                        </a:rPr>
                        <a:t>shot</a:t>
                      </a:r>
                      <a:r>
                        <a:rPr lang="fr-FR" sz="1200" b="0" dirty="0" smtClean="0">
                          <a:latin typeface="Verdana"/>
                          <a:ea typeface="Verdana"/>
                          <a:cs typeface="Verdana"/>
                          <a:sym typeface="Verdana"/>
                        </a:rPr>
                        <a:t>-gun 9h30</a:t>
                      </a:r>
                      <a:endParaRPr lang="fr-FR" sz="1200" b="0" dirty="0"/>
                    </a:p>
                  </a:txBody>
                  <a:tcPr/>
                </a:tc>
                <a:tc>
                  <a:txBody>
                    <a:bodyPr/>
                    <a:lstStyle/>
                    <a:p>
                      <a:pPr marL="0" marR="0" lvl="0" indent="0" algn="l" rtl="0">
                        <a:lnSpc>
                          <a:spcPct val="115000"/>
                        </a:lnSpc>
                        <a:spcBef>
                          <a:spcPts val="0"/>
                        </a:spcBef>
                        <a:spcAft>
                          <a:spcPts val="0"/>
                        </a:spcAft>
                        <a:buNone/>
                      </a:pPr>
                      <a:r>
                        <a:rPr lang="fr-FR" sz="1200" b="1" dirty="0" smtClean="0">
                          <a:latin typeface="Verdana"/>
                          <a:ea typeface="Verdana"/>
                          <a:cs typeface="Verdana"/>
                          <a:sym typeface="Verdana"/>
                        </a:rPr>
                        <a:t>Golf de la </a:t>
                      </a:r>
                      <a:r>
                        <a:rPr lang="fr-FR" sz="1200" b="1" dirty="0" err="1" smtClean="0">
                          <a:latin typeface="Verdana"/>
                          <a:ea typeface="Verdana"/>
                          <a:cs typeface="Verdana"/>
                          <a:sym typeface="Verdana"/>
                        </a:rPr>
                        <a:t>Picardière</a:t>
                      </a:r>
                      <a:endParaRPr lang="fr-FR" sz="1200" b="1" dirty="0">
                        <a:latin typeface="Verdana"/>
                        <a:ea typeface="Verdana"/>
                        <a:cs typeface="Verdana"/>
                        <a:sym typeface="Verdana"/>
                      </a:endParaRPr>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sportif </a:t>
            </a:r>
            <a:r>
              <a:rPr lang="fr-FR" sz="1600" b="1" dirty="0" smtClean="0">
                <a:solidFill>
                  <a:srgbClr val="FF0000"/>
                </a:solidFill>
              </a:rPr>
              <a:t>: Avoir une équipe représentant le </a:t>
            </a:r>
            <a:r>
              <a:rPr lang="fr-FR" sz="1600" b="1" dirty="0" err="1" smtClean="0">
                <a:solidFill>
                  <a:srgbClr val="FF0000"/>
                </a:solidFill>
              </a:rPr>
              <a:t>Gazelec</a:t>
            </a:r>
            <a:r>
              <a:rPr lang="fr-FR" sz="1600" b="1" dirty="0" smtClean="0">
                <a:solidFill>
                  <a:srgbClr val="FF0000"/>
                </a:solidFill>
              </a:rPr>
              <a:t> 37</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smtClean="0"/>
              <a:t>Budget de 2GF</a:t>
            </a:r>
            <a:endParaRPr lang="fr-FR" sz="2400" dirty="0"/>
          </a:p>
        </p:txBody>
      </p:sp>
      <p:pic>
        <p:nvPicPr>
          <p:cNvPr id="128002" name="Picture 2"/>
          <p:cNvPicPr>
            <a:picLocks noChangeAspect="1" noChangeArrowheads="1"/>
          </p:cNvPicPr>
          <p:nvPr/>
        </p:nvPicPr>
        <p:blipFill>
          <a:blip r:embed="rId2" cstate="print"/>
          <a:srcRect/>
          <a:stretch>
            <a:fillRect/>
          </a:stretch>
        </p:blipFill>
        <p:spPr bwMode="auto">
          <a:xfrm>
            <a:off x="5220072" y="1484784"/>
            <a:ext cx="3236545"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3600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34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38</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CHALLENGE </a:t>
            </a:r>
            <a:r>
              <a:rPr lang="fr-FR" sz="1800" smtClean="0"/>
              <a:t>ANNUEL GAZELEC 37</a:t>
            </a:r>
            <a:endParaRPr lang="fr-FR" sz="1800" dirty="0" smtClean="0"/>
          </a:p>
        </p:txBody>
      </p:sp>
      <p:graphicFrame>
        <p:nvGraphicFramePr>
          <p:cNvPr id="8" name="Tableau 7"/>
          <p:cNvGraphicFramePr>
            <a:graphicFrameLocks noGrp="1"/>
          </p:cNvGraphicFramePr>
          <p:nvPr/>
        </p:nvGraphicFramePr>
        <p:xfrm>
          <a:off x="251520" y="5229200"/>
          <a:ext cx="4968552" cy="6705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Date Challenge</a:t>
                      </a:r>
                      <a:r>
                        <a:rPr lang="fr-FR" baseline="0" dirty="0" smtClean="0"/>
                        <a:t> annuel</a:t>
                      </a:r>
                      <a:endParaRPr lang="fr-FR" dirty="0"/>
                    </a:p>
                  </a:txBody>
                  <a:tcPr/>
                </a:tc>
                <a:tc>
                  <a:txBody>
                    <a:bodyPr/>
                    <a:lstStyle/>
                    <a:p>
                      <a:r>
                        <a:rPr lang="fr-FR" dirty="0" smtClean="0"/>
                        <a:t>Lieu</a:t>
                      </a:r>
                      <a:endParaRPr lang="fr-FR" dirty="0"/>
                    </a:p>
                  </a:txBody>
                  <a:tcPr/>
                </a:tc>
              </a:tr>
              <a:tr h="280830">
                <a:tc>
                  <a:txBody>
                    <a:bodyPr/>
                    <a:lstStyle/>
                    <a:p>
                      <a:r>
                        <a:rPr lang="fr-FR" sz="1400" dirty="0" smtClean="0"/>
                        <a:t>Samedi</a:t>
                      </a:r>
                      <a:r>
                        <a:rPr lang="fr-FR" sz="1400" baseline="0" dirty="0" smtClean="0"/>
                        <a:t> 10 septembre</a:t>
                      </a:r>
                      <a:endParaRPr lang="fr-FR" sz="1400" dirty="0"/>
                    </a:p>
                  </a:txBody>
                  <a:tcPr/>
                </a:tc>
                <a:tc>
                  <a:txBody>
                    <a:bodyPr/>
                    <a:lstStyle/>
                    <a:p>
                      <a:r>
                        <a:rPr lang="fr-FR" sz="1400" dirty="0" smtClean="0"/>
                        <a:t>Golf </a:t>
                      </a:r>
                      <a:r>
                        <a:rPr lang="fr-FR" sz="1400" baseline="0" dirty="0" smtClean="0"/>
                        <a:t> de Tours </a:t>
                      </a:r>
                      <a:r>
                        <a:rPr lang="fr-FR" sz="1400" baseline="0" dirty="0" err="1" smtClean="0"/>
                        <a:t>Ardrée</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Atteindre les 70 participants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20 GF </a:t>
            </a:r>
            <a:r>
              <a:rPr lang="fr-FR" sz="1600" dirty="0" smtClean="0"/>
              <a:t>(pour les membres de la section hors abonnés)</a:t>
            </a:r>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5220072" y="1412776"/>
            <a:ext cx="3190570" cy="2370013"/>
          </a:xfrm>
          <a:prstGeom prst="rect">
            <a:avLst/>
          </a:prstGeom>
          <a:noFill/>
          <a:ln w="9525">
            <a:noFill/>
            <a:miter lim="800000"/>
            <a:headEnd/>
            <a:tailEnd/>
          </a:ln>
        </p:spPr>
      </p:pic>
      <p:graphicFrame>
        <p:nvGraphicFramePr>
          <p:cNvPr id="19" name="Tableau 18"/>
          <p:cNvGraphicFramePr>
            <a:graphicFrameLocks noGrp="1"/>
          </p:cNvGraphicFramePr>
          <p:nvPr/>
        </p:nvGraphicFramePr>
        <p:xfrm>
          <a:off x="611560" y="1844824"/>
          <a:ext cx="1943100" cy="3238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VIOLAIN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Margot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MOURER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FOUCAULT Guillaume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GROUSSET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BEAUCHET Antoine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nvGraphicFramePr>
        <p:xfrm>
          <a:off x="2699792" y="1809750"/>
          <a:ext cx="1943100" cy="32385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GROSS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Yves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DUDEK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POIREL Christophe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BALADES Didier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HOUARD Vincent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GROUSSET Claire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CHATELET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Patricia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MARTIN Daniel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LASCOMBES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DOUCERON Laurent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5922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17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39</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COMPETITIONS DE CLASSEMENT 2022</a:t>
            </a:r>
          </a:p>
        </p:txBody>
      </p:sp>
      <p:graphicFrame>
        <p:nvGraphicFramePr>
          <p:cNvPr id="8" name="Tableau 7"/>
          <p:cNvGraphicFramePr>
            <a:graphicFrameLocks noGrp="1"/>
          </p:cNvGraphicFramePr>
          <p:nvPr/>
        </p:nvGraphicFramePr>
        <p:xfrm>
          <a:off x="179512" y="4221088"/>
          <a:ext cx="4968552" cy="9753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Dates</a:t>
                      </a:r>
                      <a:r>
                        <a:rPr lang="fr-FR" baseline="0" dirty="0" smtClean="0"/>
                        <a:t> </a:t>
                      </a:r>
                      <a:r>
                        <a:rPr lang="fr-FR" baseline="0" dirty="0" err="1" smtClean="0"/>
                        <a:t>Comp</a:t>
                      </a:r>
                      <a:r>
                        <a:rPr lang="fr-FR" baseline="0" dirty="0" smtClean="0"/>
                        <a:t>. classement</a:t>
                      </a:r>
                      <a:endParaRPr lang="fr-FR" dirty="0"/>
                    </a:p>
                  </a:txBody>
                  <a:tcPr/>
                </a:tc>
                <a:tc>
                  <a:txBody>
                    <a:bodyPr/>
                    <a:lstStyle/>
                    <a:p>
                      <a:r>
                        <a:rPr lang="fr-FR" dirty="0" smtClean="0"/>
                        <a:t>Lieu</a:t>
                      </a:r>
                      <a:endParaRPr lang="fr-FR" dirty="0"/>
                    </a:p>
                  </a:txBody>
                  <a:tcPr/>
                </a:tc>
              </a:tr>
              <a:tr h="280830">
                <a:tc>
                  <a:txBody>
                    <a:bodyPr/>
                    <a:lstStyle/>
                    <a:p>
                      <a:r>
                        <a:rPr lang="fr-FR" sz="1400" dirty="0" smtClean="0"/>
                        <a:t>Samedi</a:t>
                      </a:r>
                      <a:r>
                        <a:rPr lang="fr-FR" sz="1400" baseline="0" dirty="0" smtClean="0"/>
                        <a:t> 9 juillet</a:t>
                      </a:r>
                      <a:endParaRPr lang="fr-FR" sz="1400" dirty="0"/>
                    </a:p>
                  </a:txBody>
                  <a:tcPr/>
                </a:tc>
                <a:tc>
                  <a:txBody>
                    <a:bodyPr/>
                    <a:lstStyle/>
                    <a:p>
                      <a:r>
                        <a:rPr lang="fr-FR" sz="1400" dirty="0" smtClean="0"/>
                        <a:t>Golf de</a:t>
                      </a:r>
                      <a:r>
                        <a:rPr lang="fr-FR" sz="1400" baseline="0" dirty="0" smtClean="0"/>
                        <a:t> ?</a:t>
                      </a:r>
                      <a:endParaRPr lang="fr-FR" sz="1400" dirty="0"/>
                    </a:p>
                  </a:txBody>
                  <a:tcPr/>
                </a:tc>
              </a:tr>
              <a:tr h="280830">
                <a:tc>
                  <a:txBody>
                    <a:bodyPr/>
                    <a:lstStyle/>
                    <a:p>
                      <a:r>
                        <a:rPr lang="fr-FR" sz="1400" dirty="0" smtClean="0"/>
                        <a:t>Samedi</a:t>
                      </a:r>
                      <a:r>
                        <a:rPr lang="fr-FR" sz="1400" baseline="0" dirty="0" smtClean="0"/>
                        <a:t> 22 octobre</a:t>
                      </a:r>
                      <a:endParaRPr lang="fr-FR" sz="1400" dirty="0"/>
                    </a:p>
                  </a:txBody>
                  <a:tcPr/>
                </a:tc>
                <a:tc>
                  <a:txBody>
                    <a:bodyPr/>
                    <a:lstStyle/>
                    <a:p>
                      <a:r>
                        <a:rPr lang="fr-FR" sz="1400" dirty="0" smtClean="0"/>
                        <a:t>Golf de</a:t>
                      </a:r>
                      <a:r>
                        <a:rPr lang="fr-FR" sz="1400" baseline="0" dirty="0" smtClean="0"/>
                        <a:t> La Carte ?</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Organiser 2 compétitions de classement</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20 GF </a:t>
            </a:r>
            <a:r>
              <a:rPr lang="fr-FR" sz="1600" dirty="0" smtClean="0"/>
              <a:t>(2 x 10)</a:t>
            </a:r>
            <a:endParaRPr lang="fr-FR" sz="2400" dirty="0"/>
          </a:p>
        </p:txBody>
      </p:sp>
      <p:pic>
        <p:nvPicPr>
          <p:cNvPr id="128002" name="Picture 2"/>
          <p:cNvPicPr>
            <a:picLocks noChangeAspect="1" noChangeArrowheads="1"/>
          </p:cNvPicPr>
          <p:nvPr/>
        </p:nvPicPr>
        <p:blipFill>
          <a:blip r:embed="rId2" cstate="print"/>
          <a:srcRect/>
          <a:stretch>
            <a:fillRect/>
          </a:stretch>
        </p:blipFill>
        <p:spPr bwMode="auto">
          <a:xfrm>
            <a:off x="5292079" y="1412776"/>
            <a:ext cx="3116273" cy="2304256"/>
          </a:xfrm>
          <a:prstGeom prst="rect">
            <a:avLst/>
          </a:prstGeom>
          <a:noFill/>
          <a:ln w="9525">
            <a:noFill/>
            <a:miter lim="800000"/>
            <a:headEnd/>
            <a:tailEnd/>
          </a:ln>
        </p:spPr>
      </p:pic>
      <p:graphicFrame>
        <p:nvGraphicFramePr>
          <p:cNvPr id="13" name="Tableau 12"/>
          <p:cNvGraphicFramePr>
            <a:graphicFrameLocks noGrp="1"/>
          </p:cNvGraphicFramePr>
          <p:nvPr/>
        </p:nvGraphicFramePr>
        <p:xfrm>
          <a:off x="467544" y="2060848"/>
          <a:ext cx="1943100" cy="1714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VIOLAIN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MOURER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BEAUCHET Antoine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eau 13"/>
          <p:cNvGraphicFramePr>
            <a:graphicFrameLocks noGrp="1"/>
          </p:cNvGraphicFramePr>
          <p:nvPr/>
        </p:nvGraphicFramePr>
        <p:xfrm>
          <a:off x="2627784" y="2060848"/>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GROSS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CORDIER Bernard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Yves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DOUCERON Laurent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RAPPORT MORAL 2021</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4</a:t>
            </a:fld>
            <a:endParaRPr kumimoji="0"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8083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16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40</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RENCONTRE EQUIPE 1 CONTRE EQUIPE 2</a:t>
            </a:r>
          </a:p>
        </p:txBody>
      </p:sp>
      <p:graphicFrame>
        <p:nvGraphicFramePr>
          <p:cNvPr id="8" name="Tableau 7"/>
          <p:cNvGraphicFramePr>
            <a:graphicFrameLocks noGrp="1"/>
          </p:cNvGraphicFramePr>
          <p:nvPr/>
        </p:nvGraphicFramePr>
        <p:xfrm>
          <a:off x="251520" y="4725144"/>
          <a:ext cx="4968552" cy="6705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 Date</a:t>
                      </a:r>
                      <a:r>
                        <a:rPr lang="fr-FR" baseline="0" dirty="0" smtClean="0"/>
                        <a:t> EQ 1 vs EQ 2</a:t>
                      </a:r>
                      <a:endParaRPr lang="fr-FR" dirty="0"/>
                    </a:p>
                  </a:txBody>
                  <a:tcPr/>
                </a:tc>
                <a:tc>
                  <a:txBody>
                    <a:bodyPr/>
                    <a:lstStyle/>
                    <a:p>
                      <a:r>
                        <a:rPr lang="fr-FR" dirty="0" smtClean="0"/>
                        <a:t>Lieu</a:t>
                      </a:r>
                      <a:endParaRPr lang="fr-FR" dirty="0"/>
                    </a:p>
                  </a:txBody>
                  <a:tcPr/>
                </a:tc>
              </a:tr>
              <a:tr h="280830">
                <a:tc>
                  <a:txBody>
                    <a:bodyPr/>
                    <a:lstStyle/>
                    <a:p>
                      <a:r>
                        <a:rPr lang="fr-FR" sz="1400" dirty="0" smtClean="0"/>
                        <a:t>Samedi</a:t>
                      </a:r>
                      <a:r>
                        <a:rPr lang="fr-FR" sz="1400" baseline="0" dirty="0" smtClean="0"/>
                        <a:t> 19/03</a:t>
                      </a:r>
                      <a:endParaRPr lang="fr-FR" sz="1400" dirty="0"/>
                    </a:p>
                  </a:txBody>
                  <a:tcPr/>
                </a:tc>
                <a:tc>
                  <a:txBody>
                    <a:bodyPr/>
                    <a:lstStyle/>
                    <a:p>
                      <a:r>
                        <a:rPr lang="fr-FR" sz="1400" dirty="0" smtClean="0"/>
                        <a:t>Golf de</a:t>
                      </a:r>
                      <a:r>
                        <a:rPr lang="fr-FR" sz="1400" baseline="0" dirty="0" smtClean="0"/>
                        <a:t> Tours </a:t>
                      </a:r>
                      <a:r>
                        <a:rPr lang="fr-FR" sz="1400" baseline="0" dirty="0" err="1" smtClean="0"/>
                        <a:t>Ardrée</a:t>
                      </a:r>
                      <a:r>
                        <a:rPr lang="fr-FR" sz="1400" baseline="0" dirty="0" smtClean="0"/>
                        <a:t> ?</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Organiser une rencontre amicale ouverte à tous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20 GF </a:t>
            </a:r>
            <a:endParaRPr lang="fr-FR" sz="2400" dirty="0"/>
          </a:p>
        </p:txBody>
      </p:sp>
      <p:pic>
        <p:nvPicPr>
          <p:cNvPr id="129026" name="Picture 2"/>
          <p:cNvPicPr>
            <a:picLocks noChangeAspect="1" noChangeArrowheads="1"/>
          </p:cNvPicPr>
          <p:nvPr/>
        </p:nvPicPr>
        <p:blipFill>
          <a:blip r:embed="rId2" cstate="print"/>
          <a:srcRect/>
          <a:stretch>
            <a:fillRect/>
          </a:stretch>
        </p:blipFill>
        <p:spPr bwMode="auto">
          <a:xfrm>
            <a:off x="5148064" y="1412776"/>
            <a:ext cx="3221158" cy="2376264"/>
          </a:xfrm>
          <a:prstGeom prst="rect">
            <a:avLst/>
          </a:prstGeom>
          <a:noFill/>
          <a:ln w="9525">
            <a:noFill/>
            <a:miter lim="800000"/>
            <a:headEnd/>
            <a:tailEnd/>
          </a:ln>
        </p:spPr>
      </p:pic>
      <p:graphicFrame>
        <p:nvGraphicFramePr>
          <p:cNvPr id="13" name="Tableau 12"/>
          <p:cNvGraphicFramePr>
            <a:graphicFrameLocks noGrp="1"/>
          </p:cNvGraphicFramePr>
          <p:nvPr/>
        </p:nvGraphicFramePr>
        <p:xfrm>
          <a:off x="539552" y="2060848"/>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FOUCAULT Guillaume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LEVESQUE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BEAUCHET Antoine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eau 13"/>
          <p:cNvGraphicFramePr>
            <a:graphicFrameLocks noGrp="1"/>
          </p:cNvGraphicFramePr>
          <p:nvPr/>
        </p:nvGraphicFramePr>
        <p:xfrm>
          <a:off x="2771800" y="2060848"/>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14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41</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TROPHEE GRAND OUEST (TGO)</a:t>
            </a:r>
          </a:p>
        </p:txBody>
      </p:sp>
      <p:graphicFrame>
        <p:nvGraphicFramePr>
          <p:cNvPr id="8" name="Tableau 7"/>
          <p:cNvGraphicFramePr>
            <a:graphicFrameLocks noGrp="1"/>
          </p:cNvGraphicFramePr>
          <p:nvPr/>
        </p:nvGraphicFramePr>
        <p:xfrm>
          <a:off x="179512" y="4221088"/>
          <a:ext cx="4968552" cy="6705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 Date</a:t>
                      </a:r>
                      <a:r>
                        <a:rPr lang="fr-FR" baseline="0" dirty="0" smtClean="0"/>
                        <a:t> TGO</a:t>
                      </a:r>
                      <a:endParaRPr lang="fr-FR" dirty="0"/>
                    </a:p>
                  </a:txBody>
                  <a:tcPr/>
                </a:tc>
                <a:tc>
                  <a:txBody>
                    <a:bodyPr/>
                    <a:lstStyle/>
                    <a:p>
                      <a:r>
                        <a:rPr lang="fr-FR" dirty="0" smtClean="0"/>
                        <a:t>Lieu</a:t>
                      </a:r>
                      <a:endParaRPr lang="fr-FR" dirty="0"/>
                    </a:p>
                  </a:txBody>
                  <a:tcPr/>
                </a:tc>
              </a:tr>
              <a:tr h="280830">
                <a:tc>
                  <a:txBody>
                    <a:bodyPr/>
                    <a:lstStyle/>
                    <a:p>
                      <a:r>
                        <a:rPr lang="fr-FR" sz="1400" dirty="0" smtClean="0"/>
                        <a:t>21 mai 2022</a:t>
                      </a:r>
                      <a:endParaRPr lang="fr-FR" sz="1400" dirty="0"/>
                    </a:p>
                  </a:txBody>
                  <a:tcPr/>
                </a:tc>
                <a:tc>
                  <a:txBody>
                    <a:bodyPr/>
                    <a:lstStyle/>
                    <a:p>
                      <a:r>
                        <a:rPr lang="fr-FR" sz="1400" dirty="0" smtClean="0"/>
                        <a:t>Golf  des</a:t>
                      </a:r>
                      <a:r>
                        <a:rPr lang="fr-FR" sz="1400" baseline="0" dirty="0" smtClean="0"/>
                        <a:t> Forges (79)</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Inscrire une équipe d’au moins 8 joueurs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10 GF </a:t>
            </a:r>
            <a:endParaRPr lang="fr-FR" sz="2400" dirty="0"/>
          </a:p>
        </p:txBody>
      </p:sp>
      <p:pic>
        <p:nvPicPr>
          <p:cNvPr id="1025" name="Picture 1"/>
          <p:cNvPicPr>
            <a:picLocks noChangeAspect="1" noChangeArrowheads="1"/>
          </p:cNvPicPr>
          <p:nvPr/>
        </p:nvPicPr>
        <p:blipFill>
          <a:blip r:embed="rId2" cstate="print"/>
          <a:srcRect/>
          <a:stretch>
            <a:fillRect/>
          </a:stretch>
        </p:blipFill>
        <p:spPr bwMode="auto">
          <a:xfrm>
            <a:off x="5148064" y="1412776"/>
            <a:ext cx="3241447" cy="2376264"/>
          </a:xfrm>
          <a:prstGeom prst="rect">
            <a:avLst/>
          </a:prstGeom>
          <a:noFill/>
          <a:ln w="9525">
            <a:noFill/>
            <a:miter lim="800000"/>
            <a:headEnd/>
            <a:tailEnd/>
          </a:ln>
        </p:spPr>
      </p:pic>
      <p:graphicFrame>
        <p:nvGraphicFramePr>
          <p:cNvPr id="12" name="Tableau 11"/>
          <p:cNvGraphicFramePr>
            <a:graphicFrameLocks noGrp="1"/>
          </p:cNvGraphicFramePr>
          <p:nvPr/>
        </p:nvGraphicFramePr>
        <p:xfrm>
          <a:off x="611560" y="2132856"/>
          <a:ext cx="1943100" cy="1333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MOURER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GROUSSET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au 14"/>
          <p:cNvGraphicFramePr>
            <a:graphicFrameLocks noGrp="1"/>
          </p:cNvGraphicFramePr>
          <p:nvPr/>
        </p:nvGraphicFramePr>
        <p:xfrm>
          <a:off x="2771800" y="2132856"/>
          <a:ext cx="1943100" cy="1333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DUDEK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POIREL Christophe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GROUSSET Claire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LASCOMBES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6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42</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JEUX NATIONAUX SPORT ENTREPRISE</a:t>
            </a:r>
          </a:p>
        </p:txBody>
      </p:sp>
      <p:graphicFrame>
        <p:nvGraphicFramePr>
          <p:cNvPr id="8" name="Tableau 7"/>
          <p:cNvGraphicFramePr>
            <a:graphicFrameLocks noGrp="1"/>
          </p:cNvGraphicFramePr>
          <p:nvPr/>
        </p:nvGraphicFramePr>
        <p:xfrm>
          <a:off x="179512" y="4221088"/>
          <a:ext cx="4968552" cy="9753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 Date</a:t>
                      </a:r>
                      <a:r>
                        <a:rPr lang="fr-FR" baseline="0" dirty="0" smtClean="0"/>
                        <a:t> TGO</a:t>
                      </a:r>
                      <a:endParaRPr lang="fr-FR" dirty="0"/>
                    </a:p>
                  </a:txBody>
                  <a:tcPr/>
                </a:tc>
                <a:tc>
                  <a:txBody>
                    <a:bodyPr/>
                    <a:lstStyle/>
                    <a:p>
                      <a:r>
                        <a:rPr lang="fr-FR" dirty="0" smtClean="0"/>
                        <a:t>Lieu</a:t>
                      </a:r>
                      <a:endParaRPr lang="fr-FR" dirty="0"/>
                    </a:p>
                  </a:txBody>
                  <a:tcPr/>
                </a:tc>
              </a:tr>
              <a:tr h="280830">
                <a:tc>
                  <a:txBody>
                    <a:bodyPr/>
                    <a:lstStyle/>
                    <a:p>
                      <a:r>
                        <a:rPr lang="fr-FR" sz="1400" dirty="0" smtClean="0"/>
                        <a:t>26 ou 27 mai 2022</a:t>
                      </a:r>
                      <a:endParaRPr lang="fr-FR" sz="1400" dirty="0"/>
                    </a:p>
                  </a:txBody>
                  <a:tcPr/>
                </a:tc>
                <a:tc>
                  <a:txBody>
                    <a:bodyPr/>
                    <a:lstStyle/>
                    <a:p>
                      <a:r>
                        <a:rPr lang="fr-FR" sz="1400" dirty="0" smtClean="0"/>
                        <a:t>Golf  de</a:t>
                      </a:r>
                      <a:r>
                        <a:rPr lang="fr-FR" sz="1400" baseline="0" dirty="0" smtClean="0"/>
                        <a:t> Tours </a:t>
                      </a:r>
                      <a:r>
                        <a:rPr lang="fr-FR" sz="1400" baseline="0" dirty="0" err="1" smtClean="0"/>
                        <a:t>Ardrée</a:t>
                      </a:r>
                      <a:endParaRPr lang="fr-FR" sz="1400" dirty="0"/>
                    </a:p>
                  </a:txBody>
                  <a:tcPr/>
                </a:tc>
              </a:tr>
              <a:tr h="280830">
                <a:tc>
                  <a:txBody>
                    <a:bodyPr/>
                    <a:lstStyle/>
                    <a:p>
                      <a:r>
                        <a:rPr lang="fr-FR" sz="1400" dirty="0" smtClean="0"/>
                        <a:t>27 ou 28 mai 2022</a:t>
                      </a:r>
                      <a:endParaRPr lang="fr-FR" sz="1400" dirty="0"/>
                    </a:p>
                  </a:txBody>
                  <a:tcPr/>
                </a:tc>
                <a:tc>
                  <a:txBody>
                    <a:bodyPr/>
                    <a:lstStyle/>
                    <a:p>
                      <a:r>
                        <a:rPr lang="fr-FR" sz="1400" dirty="0" smtClean="0"/>
                        <a:t>Golf de Touraine</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Inscrire une équipe de 4 joueurs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Pas de budget pour le moment – action en cours</a:t>
            </a:r>
            <a:endParaRPr lang="fr-FR" sz="2400" dirty="0"/>
          </a:p>
        </p:txBody>
      </p:sp>
      <p:pic>
        <p:nvPicPr>
          <p:cNvPr id="129026" name="Picture 2"/>
          <p:cNvPicPr>
            <a:picLocks noChangeAspect="1" noChangeArrowheads="1"/>
          </p:cNvPicPr>
          <p:nvPr/>
        </p:nvPicPr>
        <p:blipFill>
          <a:blip r:embed="rId2" cstate="print"/>
          <a:srcRect/>
          <a:stretch>
            <a:fillRect/>
          </a:stretch>
        </p:blipFill>
        <p:spPr bwMode="auto">
          <a:xfrm>
            <a:off x="5148064" y="1412776"/>
            <a:ext cx="3360692" cy="2506984"/>
          </a:xfrm>
          <a:prstGeom prst="rect">
            <a:avLst/>
          </a:prstGeom>
          <a:noFill/>
          <a:ln w="9525">
            <a:noFill/>
            <a:miter lim="800000"/>
            <a:headEnd/>
            <a:tailEnd/>
          </a:ln>
        </p:spPr>
      </p:pic>
      <p:graphicFrame>
        <p:nvGraphicFramePr>
          <p:cNvPr id="13" name="Tableau 12"/>
          <p:cNvGraphicFramePr>
            <a:graphicFrameLocks noGrp="1"/>
          </p:cNvGraphicFramePr>
          <p:nvPr/>
        </p:nvGraphicFramePr>
        <p:xfrm>
          <a:off x="1691680" y="2132856"/>
          <a:ext cx="1943100" cy="1143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GROUSSET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DUDEK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LASCOMBES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8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43</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COMITE DEPARTEMENTAL 37 – CHAMPIONNAT INDIVIDUEL</a:t>
            </a:r>
          </a:p>
        </p:txBody>
      </p:sp>
      <p:graphicFrame>
        <p:nvGraphicFramePr>
          <p:cNvPr id="8" name="Tableau 7"/>
          <p:cNvGraphicFramePr>
            <a:graphicFrameLocks noGrp="1"/>
          </p:cNvGraphicFramePr>
          <p:nvPr/>
        </p:nvGraphicFramePr>
        <p:xfrm>
          <a:off x="179512" y="4221088"/>
          <a:ext cx="5328592" cy="670560"/>
        </p:xfrm>
        <a:graphic>
          <a:graphicData uri="http://schemas.openxmlformats.org/drawingml/2006/table">
            <a:tbl>
              <a:tblPr firstRow="1" bandRow="1">
                <a:tableStyleId>{10A1B5D5-9B99-4C35-A422-299274C87663}</a:tableStyleId>
              </a:tblPr>
              <a:tblGrid>
                <a:gridCol w="3096344"/>
                <a:gridCol w="2232248"/>
              </a:tblGrid>
              <a:tr h="280830">
                <a:tc>
                  <a:txBody>
                    <a:bodyPr/>
                    <a:lstStyle/>
                    <a:p>
                      <a:r>
                        <a:rPr lang="fr-FR" dirty="0" smtClean="0"/>
                        <a:t> Date</a:t>
                      </a:r>
                      <a:r>
                        <a:rPr lang="fr-FR" baseline="0" dirty="0" smtClean="0"/>
                        <a:t> CD 37 Champ individuel</a:t>
                      </a:r>
                      <a:endParaRPr lang="fr-FR" dirty="0"/>
                    </a:p>
                  </a:txBody>
                  <a:tcPr/>
                </a:tc>
                <a:tc>
                  <a:txBody>
                    <a:bodyPr/>
                    <a:lstStyle/>
                    <a:p>
                      <a:r>
                        <a:rPr lang="fr-FR" dirty="0" smtClean="0"/>
                        <a:t>Lieu</a:t>
                      </a:r>
                      <a:endParaRPr lang="fr-FR" dirty="0"/>
                    </a:p>
                  </a:txBody>
                  <a:tcPr/>
                </a:tc>
              </a:tr>
              <a:tr h="280830">
                <a:tc>
                  <a:txBody>
                    <a:bodyPr/>
                    <a:lstStyle/>
                    <a:p>
                      <a:r>
                        <a:rPr lang="fr-FR" sz="1400" dirty="0" smtClean="0"/>
                        <a:t>Samedi 29 octobre</a:t>
                      </a:r>
                      <a:endParaRPr lang="fr-FR" sz="1400" dirty="0"/>
                    </a:p>
                  </a:txBody>
                  <a:tcPr/>
                </a:tc>
                <a:tc>
                  <a:txBody>
                    <a:bodyPr/>
                    <a:lstStyle/>
                    <a:p>
                      <a:r>
                        <a:rPr lang="fr-FR" sz="1400" dirty="0" smtClean="0"/>
                        <a:t>Golf</a:t>
                      </a:r>
                      <a:r>
                        <a:rPr lang="fr-FR" sz="1400" baseline="0" dirty="0" smtClean="0"/>
                        <a:t> de Touraine</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Inscrire une équipe d’au moins 4 joueurs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4 GF </a:t>
            </a:r>
            <a:endParaRPr lang="fr-FR" sz="2400" dirty="0"/>
          </a:p>
        </p:txBody>
      </p:sp>
      <p:pic>
        <p:nvPicPr>
          <p:cNvPr id="130050" name="Picture 2"/>
          <p:cNvPicPr>
            <a:picLocks noChangeAspect="1" noChangeArrowheads="1"/>
          </p:cNvPicPr>
          <p:nvPr/>
        </p:nvPicPr>
        <p:blipFill>
          <a:blip r:embed="rId2" cstate="print"/>
          <a:srcRect/>
          <a:stretch>
            <a:fillRect/>
          </a:stretch>
        </p:blipFill>
        <p:spPr bwMode="auto">
          <a:xfrm>
            <a:off x="5220072" y="1412776"/>
            <a:ext cx="3305374" cy="2429348"/>
          </a:xfrm>
          <a:prstGeom prst="rect">
            <a:avLst/>
          </a:prstGeom>
          <a:noFill/>
          <a:ln w="9525">
            <a:noFill/>
            <a:miter lim="800000"/>
            <a:headEnd/>
            <a:tailEnd/>
          </a:ln>
        </p:spPr>
      </p:pic>
      <p:graphicFrame>
        <p:nvGraphicFramePr>
          <p:cNvPr id="12" name="Tableau 11"/>
          <p:cNvGraphicFramePr>
            <a:graphicFrameLocks noGrp="1"/>
          </p:cNvGraphicFramePr>
          <p:nvPr/>
        </p:nvGraphicFramePr>
        <p:xfrm>
          <a:off x="1763688" y="2132856"/>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VIOLAIN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DOUCERON Laurent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30963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13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44</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COMITE DEPARTEMENTAL 37 – SCRAMBLE A 2</a:t>
            </a:r>
          </a:p>
        </p:txBody>
      </p:sp>
      <p:graphicFrame>
        <p:nvGraphicFramePr>
          <p:cNvPr id="8" name="Tableau 7"/>
          <p:cNvGraphicFramePr>
            <a:graphicFrameLocks noGrp="1"/>
          </p:cNvGraphicFramePr>
          <p:nvPr/>
        </p:nvGraphicFramePr>
        <p:xfrm>
          <a:off x="179512" y="4797152"/>
          <a:ext cx="4968552" cy="67056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 Date</a:t>
                      </a:r>
                      <a:r>
                        <a:rPr lang="fr-FR" baseline="0" dirty="0" smtClean="0"/>
                        <a:t> CD 37 </a:t>
                      </a:r>
                      <a:r>
                        <a:rPr lang="fr-FR" baseline="0" dirty="0" err="1" smtClean="0"/>
                        <a:t>Scramble</a:t>
                      </a:r>
                      <a:endParaRPr lang="fr-FR" dirty="0"/>
                    </a:p>
                  </a:txBody>
                  <a:tcPr/>
                </a:tc>
                <a:tc>
                  <a:txBody>
                    <a:bodyPr/>
                    <a:lstStyle/>
                    <a:p>
                      <a:r>
                        <a:rPr lang="fr-FR" dirty="0" smtClean="0"/>
                        <a:t>Lieu</a:t>
                      </a:r>
                      <a:endParaRPr lang="fr-FR" dirty="0"/>
                    </a:p>
                  </a:txBody>
                  <a:tcPr/>
                </a:tc>
              </a:tr>
              <a:tr h="280830">
                <a:tc>
                  <a:txBody>
                    <a:bodyPr/>
                    <a:lstStyle/>
                    <a:p>
                      <a:r>
                        <a:rPr lang="fr-FR" sz="1400" dirty="0" smtClean="0"/>
                        <a:t>Samedi</a:t>
                      </a:r>
                      <a:r>
                        <a:rPr lang="fr-FR" sz="1400" baseline="0" dirty="0" smtClean="0"/>
                        <a:t> 26 mars</a:t>
                      </a:r>
                      <a:endParaRPr lang="fr-FR" sz="1400" dirty="0"/>
                    </a:p>
                  </a:txBody>
                  <a:tcPr/>
                </a:tc>
                <a:tc>
                  <a:txBody>
                    <a:bodyPr/>
                    <a:lstStyle/>
                    <a:p>
                      <a:r>
                        <a:rPr lang="fr-FR" sz="1400" dirty="0" smtClean="0"/>
                        <a:t>Golf</a:t>
                      </a:r>
                      <a:r>
                        <a:rPr lang="fr-FR" sz="1400" baseline="0" dirty="0" smtClean="0"/>
                        <a:t> de la Gloriette</a:t>
                      </a:r>
                      <a:endParaRPr lang="fr-FR" sz="14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Inscrire 2 équipes de 2 joueurs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4 GF </a:t>
            </a:r>
            <a:endParaRPr lang="fr-FR" sz="2400" dirty="0"/>
          </a:p>
        </p:txBody>
      </p:sp>
      <p:pic>
        <p:nvPicPr>
          <p:cNvPr id="131074" name="Picture 2"/>
          <p:cNvPicPr>
            <a:picLocks noChangeAspect="1" noChangeArrowheads="1"/>
          </p:cNvPicPr>
          <p:nvPr/>
        </p:nvPicPr>
        <p:blipFill>
          <a:blip r:embed="rId2" cstate="print"/>
          <a:srcRect/>
          <a:stretch>
            <a:fillRect/>
          </a:stretch>
        </p:blipFill>
        <p:spPr bwMode="auto">
          <a:xfrm>
            <a:off x="5148064" y="1484784"/>
            <a:ext cx="3312368" cy="2396787"/>
          </a:xfrm>
          <a:prstGeom prst="rect">
            <a:avLst/>
          </a:prstGeom>
          <a:noFill/>
          <a:ln w="9525">
            <a:noFill/>
            <a:miter lim="800000"/>
            <a:headEnd/>
            <a:tailEnd/>
          </a:ln>
        </p:spPr>
      </p:pic>
      <p:graphicFrame>
        <p:nvGraphicFramePr>
          <p:cNvPr id="13" name="Tableau 12"/>
          <p:cNvGraphicFramePr>
            <a:graphicFrameLocks noGrp="1"/>
          </p:cNvGraphicFramePr>
          <p:nvPr/>
        </p:nvGraphicFramePr>
        <p:xfrm>
          <a:off x="1907704" y="1988840"/>
          <a:ext cx="1943100" cy="24765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LEVESQUE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FARJON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CONSTANTIN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VINCENDEAU Mickael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7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45</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PROMOTION ENTREPRISE</a:t>
            </a:r>
          </a:p>
        </p:txBody>
      </p:sp>
      <p:graphicFrame>
        <p:nvGraphicFramePr>
          <p:cNvPr id="8" name="Tableau 7"/>
          <p:cNvGraphicFramePr>
            <a:graphicFrameLocks noGrp="1"/>
          </p:cNvGraphicFramePr>
          <p:nvPr/>
        </p:nvGraphicFramePr>
        <p:xfrm>
          <a:off x="179512" y="4221088"/>
          <a:ext cx="4968552" cy="670560"/>
        </p:xfrm>
        <a:graphic>
          <a:graphicData uri="http://schemas.openxmlformats.org/drawingml/2006/table">
            <a:tbl>
              <a:tblPr firstRow="1" bandRow="1">
                <a:tableStyleId>{10A1B5D5-9B99-4C35-A422-299274C87663}</a:tableStyleId>
              </a:tblPr>
              <a:tblGrid>
                <a:gridCol w="3024336"/>
                <a:gridCol w="1944216"/>
              </a:tblGrid>
              <a:tr h="280830">
                <a:tc>
                  <a:txBody>
                    <a:bodyPr/>
                    <a:lstStyle/>
                    <a:p>
                      <a:r>
                        <a:rPr lang="fr-FR" dirty="0" smtClean="0"/>
                        <a:t> Date</a:t>
                      </a:r>
                      <a:r>
                        <a:rPr lang="fr-FR" baseline="0" dirty="0" smtClean="0"/>
                        <a:t> Promotion Entreprise</a:t>
                      </a:r>
                      <a:endParaRPr lang="fr-FR" dirty="0"/>
                    </a:p>
                  </a:txBody>
                  <a:tcPr/>
                </a:tc>
                <a:tc>
                  <a:txBody>
                    <a:bodyPr/>
                    <a:lstStyle/>
                    <a:p>
                      <a:r>
                        <a:rPr lang="fr-FR" dirty="0" smtClean="0"/>
                        <a:t>Lieu</a:t>
                      </a:r>
                      <a:endParaRPr lang="fr-FR" dirty="0"/>
                    </a:p>
                  </a:txBody>
                  <a:tcPr/>
                </a:tc>
              </a:tr>
              <a:tr h="280830">
                <a:tc>
                  <a:txBody>
                    <a:bodyPr/>
                    <a:lstStyle/>
                    <a:p>
                      <a:r>
                        <a:rPr lang="fr-FR" sz="1400" dirty="0" smtClean="0"/>
                        <a:t>20</a:t>
                      </a:r>
                      <a:r>
                        <a:rPr lang="fr-FR" sz="1400" baseline="0" dirty="0" smtClean="0"/>
                        <a:t> au 22 mai 2022</a:t>
                      </a:r>
                      <a:endParaRPr lang="fr-FR" sz="1400" dirty="0"/>
                    </a:p>
                  </a:txBody>
                  <a:tcPr/>
                </a:tc>
                <a:tc>
                  <a:txBody>
                    <a:bodyPr/>
                    <a:lstStyle/>
                    <a:p>
                      <a:r>
                        <a:rPr lang="fr-FR" sz="1200" b="1" dirty="0" smtClean="0">
                          <a:latin typeface="Verdana" pitchFamily="34" charset="0"/>
                          <a:ea typeface="Verdana" pitchFamily="34" charset="0"/>
                          <a:cs typeface="Verdana" pitchFamily="34" charset="0"/>
                        </a:rPr>
                        <a:t>Golf de </a:t>
                      </a:r>
                      <a:r>
                        <a:rPr lang="fr-FR" sz="1200" b="1" dirty="0" err="1" smtClean="0">
                          <a:latin typeface="Verdana" pitchFamily="34" charset="0"/>
                          <a:ea typeface="Verdana" pitchFamily="34" charset="0"/>
                          <a:cs typeface="Verdana" pitchFamily="34" charset="0"/>
                        </a:rPr>
                        <a:t>Limèré</a:t>
                      </a:r>
                      <a:endParaRPr lang="fr-FR" sz="1200" b="1" dirty="0">
                        <a:latin typeface="Verdana" pitchFamily="34" charset="0"/>
                        <a:ea typeface="Verdana" pitchFamily="34" charset="0"/>
                        <a:cs typeface="Verdana" pitchFamily="34" charset="0"/>
                      </a:endParaRPr>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Inscrire une équipe pour la 1</a:t>
            </a:r>
            <a:r>
              <a:rPr lang="fr-FR" sz="1600" b="1" baseline="30000" dirty="0" smtClean="0">
                <a:solidFill>
                  <a:srgbClr val="FF0000"/>
                </a:solidFill>
              </a:rPr>
              <a:t>ère</a:t>
            </a:r>
            <a:r>
              <a:rPr lang="fr-FR" sz="1600" b="1" dirty="0" smtClean="0">
                <a:solidFill>
                  <a:srgbClr val="FF0000"/>
                </a:solidFill>
              </a:rPr>
              <a:t> fois</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Pas de budget</a:t>
            </a:r>
            <a:endParaRPr lang="fr-FR" sz="2400" dirty="0"/>
          </a:p>
        </p:txBody>
      </p:sp>
      <p:pic>
        <p:nvPicPr>
          <p:cNvPr id="132098" name="Picture 2"/>
          <p:cNvPicPr>
            <a:picLocks noChangeAspect="1" noChangeArrowheads="1"/>
          </p:cNvPicPr>
          <p:nvPr/>
        </p:nvPicPr>
        <p:blipFill>
          <a:blip r:embed="rId2" cstate="print"/>
          <a:srcRect/>
          <a:stretch>
            <a:fillRect/>
          </a:stretch>
        </p:blipFill>
        <p:spPr bwMode="auto">
          <a:xfrm>
            <a:off x="5220072" y="1484784"/>
            <a:ext cx="3204791" cy="2353085"/>
          </a:xfrm>
          <a:prstGeom prst="rect">
            <a:avLst/>
          </a:prstGeom>
          <a:noFill/>
          <a:ln w="9525">
            <a:noFill/>
            <a:miter lim="800000"/>
            <a:headEnd/>
            <a:tailEnd/>
          </a:ln>
        </p:spPr>
      </p:pic>
      <p:graphicFrame>
        <p:nvGraphicFramePr>
          <p:cNvPr id="12" name="Tableau 11"/>
          <p:cNvGraphicFramePr>
            <a:graphicFrameLocks noGrp="1"/>
          </p:cNvGraphicFramePr>
          <p:nvPr/>
        </p:nvGraphicFramePr>
        <p:xfrm>
          <a:off x="1763688" y="2204864"/>
          <a:ext cx="1943100" cy="13335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CONSTANTIN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34563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15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46</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CHALLENGE USEAB</a:t>
            </a:r>
          </a:p>
        </p:txBody>
      </p:sp>
      <p:graphicFrame>
        <p:nvGraphicFramePr>
          <p:cNvPr id="8" name="Tableau 7"/>
          <p:cNvGraphicFramePr>
            <a:graphicFrameLocks noGrp="1"/>
          </p:cNvGraphicFramePr>
          <p:nvPr/>
        </p:nvGraphicFramePr>
        <p:xfrm>
          <a:off x="323528" y="5021860"/>
          <a:ext cx="4968552" cy="92742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 Date</a:t>
                      </a:r>
                      <a:r>
                        <a:rPr lang="fr-FR" baseline="0" dirty="0" smtClean="0"/>
                        <a:t> Promotion Entreprise</a:t>
                      </a:r>
                      <a:endParaRPr lang="fr-FR" dirty="0"/>
                    </a:p>
                  </a:txBody>
                  <a:tcPr/>
                </a:tc>
                <a:tc>
                  <a:txBody>
                    <a:bodyPr/>
                    <a:lstStyle/>
                    <a:p>
                      <a:r>
                        <a:rPr lang="fr-FR" dirty="0" smtClean="0"/>
                        <a:t>Lieu</a:t>
                      </a:r>
                      <a:endParaRPr lang="fr-FR" dirty="0"/>
                    </a:p>
                  </a:txBody>
                  <a:tcPr/>
                </a:tc>
              </a:tr>
              <a:tr h="280830">
                <a:tc>
                  <a:txBody>
                    <a:bodyPr/>
                    <a:lstStyle/>
                    <a:p>
                      <a:r>
                        <a:rPr lang="fr-FR" sz="1200" dirty="0" smtClean="0"/>
                        <a:t>Match aller le</a:t>
                      </a:r>
                      <a:endParaRPr lang="fr-FR" sz="1200" dirty="0"/>
                    </a:p>
                  </a:txBody>
                  <a:tcPr/>
                </a:tc>
                <a:tc>
                  <a:txBody>
                    <a:bodyPr/>
                    <a:lstStyle/>
                    <a:p>
                      <a:r>
                        <a:rPr lang="fr-FR" sz="1200" dirty="0" smtClean="0"/>
                        <a:t>Golf de xx</a:t>
                      </a:r>
                      <a:endParaRPr lang="fr-FR" sz="1200" dirty="0"/>
                    </a:p>
                  </a:txBody>
                  <a:tcPr/>
                </a:tc>
              </a:tr>
              <a:tr h="280830">
                <a:tc>
                  <a:txBody>
                    <a:bodyPr/>
                    <a:lstStyle/>
                    <a:p>
                      <a:r>
                        <a:rPr lang="fr-FR" sz="1200" dirty="0" smtClean="0"/>
                        <a:t>Match retour le</a:t>
                      </a:r>
                      <a:endParaRPr lang="fr-FR" sz="1200" dirty="0"/>
                    </a:p>
                  </a:txBody>
                  <a:tcPr/>
                </a:tc>
                <a:tc>
                  <a:txBody>
                    <a:bodyPr/>
                    <a:lstStyle/>
                    <a:p>
                      <a:r>
                        <a:rPr lang="fr-FR" sz="1200" dirty="0" smtClean="0"/>
                        <a:t>Golf de xx</a:t>
                      </a:r>
                      <a:endParaRPr lang="fr-FR" sz="12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Disposer d’une équipe de 10 joueurs pour chaque match</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20 GF</a:t>
            </a:r>
            <a:endParaRPr lang="fr-FR" sz="2400" dirty="0"/>
          </a:p>
        </p:txBody>
      </p:sp>
      <p:pic>
        <p:nvPicPr>
          <p:cNvPr id="133122" name="Picture 2"/>
          <p:cNvPicPr>
            <a:picLocks noChangeAspect="1" noChangeArrowheads="1"/>
          </p:cNvPicPr>
          <p:nvPr/>
        </p:nvPicPr>
        <p:blipFill>
          <a:blip r:embed="rId2" cstate="print"/>
          <a:srcRect/>
          <a:stretch>
            <a:fillRect/>
          </a:stretch>
        </p:blipFill>
        <p:spPr bwMode="auto">
          <a:xfrm>
            <a:off x="5292080" y="1484784"/>
            <a:ext cx="3060521" cy="2238574"/>
          </a:xfrm>
          <a:prstGeom prst="rect">
            <a:avLst/>
          </a:prstGeom>
          <a:noFill/>
          <a:ln w="9525">
            <a:noFill/>
            <a:miter lim="800000"/>
            <a:headEnd/>
            <a:tailEnd/>
          </a:ln>
        </p:spPr>
      </p:pic>
      <p:graphicFrame>
        <p:nvGraphicFramePr>
          <p:cNvPr id="13" name="Tableau 12"/>
          <p:cNvGraphicFramePr>
            <a:graphicFrameLocks noGrp="1"/>
          </p:cNvGraphicFramePr>
          <p:nvPr/>
        </p:nvGraphicFramePr>
        <p:xfrm>
          <a:off x="1763688" y="1988840"/>
          <a:ext cx="1943100" cy="2857500"/>
        </p:xfrm>
        <a:graphic>
          <a:graphicData uri="http://schemas.openxmlformats.org/drawingml/2006/table">
            <a:tbl>
              <a:tblPr/>
              <a:tblGrid>
                <a:gridCol w="1943100"/>
              </a:tblGrid>
              <a:tr h="190500">
                <a:tc>
                  <a:txBody>
                    <a:bodyPr/>
                    <a:lstStyle/>
                    <a:p>
                      <a:pPr algn="l" fontAlgn="b"/>
                      <a:r>
                        <a:rPr lang="fr-FR" sz="1100" b="0" i="0" u="none" strike="noStrike" dirty="0">
                          <a:solidFill>
                            <a:srgbClr val="000000"/>
                          </a:solidFill>
                          <a:latin typeface="Times New Roman"/>
                        </a:rPr>
                        <a:t>VIOLAIN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dirty="0">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GROUSSET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BEAUCHET Antoine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GROSS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DUDEK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a:solidFill>
                            <a:srgbClr val="000000"/>
                          </a:solidFill>
                          <a:latin typeface="Times New Roman"/>
                        </a:rPr>
                        <a:t>CHATELET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100" b="0" i="0" u="none" strike="noStrike" dirty="0">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12776"/>
            <a:ext cx="4968552" cy="25922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29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47</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SORTIE LOISIR VENDREDI (OU SAMEDI)</a:t>
            </a:r>
          </a:p>
        </p:txBody>
      </p:sp>
      <p:graphicFrame>
        <p:nvGraphicFramePr>
          <p:cNvPr id="8" name="Tableau 7"/>
          <p:cNvGraphicFramePr>
            <a:graphicFrameLocks noGrp="1"/>
          </p:cNvGraphicFramePr>
          <p:nvPr/>
        </p:nvGraphicFramePr>
        <p:xfrm>
          <a:off x="179512" y="4077072"/>
          <a:ext cx="4968552" cy="2050740"/>
        </p:xfrm>
        <a:graphic>
          <a:graphicData uri="http://schemas.openxmlformats.org/drawingml/2006/table">
            <a:tbl>
              <a:tblPr firstRow="1" bandRow="1">
                <a:tableStyleId>{10A1B5D5-9B99-4C35-A422-299274C87663}</a:tableStyleId>
              </a:tblPr>
              <a:tblGrid>
                <a:gridCol w="3096344"/>
                <a:gridCol w="1872208"/>
              </a:tblGrid>
              <a:tr h="280830">
                <a:tc>
                  <a:txBody>
                    <a:bodyPr/>
                    <a:lstStyle/>
                    <a:p>
                      <a:r>
                        <a:rPr lang="fr-FR" dirty="0" smtClean="0"/>
                        <a:t> Dates</a:t>
                      </a:r>
                      <a:r>
                        <a:rPr lang="fr-FR" baseline="0" dirty="0" smtClean="0"/>
                        <a:t> Sorties Loisir</a:t>
                      </a:r>
                      <a:endParaRPr lang="fr-FR" dirty="0"/>
                    </a:p>
                  </a:txBody>
                  <a:tcPr/>
                </a:tc>
                <a:tc>
                  <a:txBody>
                    <a:bodyPr/>
                    <a:lstStyle/>
                    <a:p>
                      <a:r>
                        <a:rPr lang="fr-FR" dirty="0" smtClean="0"/>
                        <a:t>Lieu</a:t>
                      </a:r>
                      <a:endParaRPr lang="fr-FR" dirty="0"/>
                    </a:p>
                  </a:txBody>
                  <a:tcPr/>
                </a:tc>
              </a:tr>
              <a:tr h="280830">
                <a:tc>
                  <a:txBody>
                    <a:bodyPr/>
                    <a:lstStyle/>
                    <a:p>
                      <a:r>
                        <a:rPr lang="fr-FR" sz="1200" dirty="0" smtClean="0"/>
                        <a:t>Sortie 1 : vendredi</a:t>
                      </a:r>
                      <a:r>
                        <a:rPr lang="fr-FR" sz="1200" baseline="0" dirty="0" smtClean="0"/>
                        <a:t> 1</a:t>
                      </a:r>
                      <a:r>
                        <a:rPr lang="fr-FR" sz="1200" baseline="30000" dirty="0" smtClean="0"/>
                        <a:t>er</a:t>
                      </a:r>
                      <a:r>
                        <a:rPr lang="fr-FR" sz="1200" baseline="0" dirty="0" smtClean="0"/>
                        <a:t> avril</a:t>
                      </a:r>
                      <a:endParaRPr lang="fr-FR" sz="1200" dirty="0"/>
                    </a:p>
                  </a:txBody>
                  <a:tcPr/>
                </a:tc>
                <a:tc>
                  <a:txBody>
                    <a:bodyPr/>
                    <a:lstStyle/>
                    <a:p>
                      <a:r>
                        <a:rPr lang="fr-FR" sz="1200" dirty="0" smtClean="0"/>
                        <a:t>Golf de xx</a:t>
                      </a:r>
                      <a:endParaRPr lang="fr-FR" sz="1200" dirty="0"/>
                    </a:p>
                  </a:txBody>
                  <a:tcPr/>
                </a:tc>
              </a:tr>
              <a:tr h="280830">
                <a:tc>
                  <a:txBody>
                    <a:bodyPr/>
                    <a:lstStyle/>
                    <a:p>
                      <a:r>
                        <a:rPr lang="fr-FR" sz="1200" dirty="0" smtClean="0"/>
                        <a:t>Sortie 2 :</a:t>
                      </a:r>
                      <a:r>
                        <a:rPr lang="fr-FR" sz="1200" baseline="0" dirty="0" smtClean="0"/>
                        <a:t> vendredi 8 avril (ou USEAB)</a:t>
                      </a:r>
                      <a:endParaRPr lang="fr-FR" sz="1200" dirty="0"/>
                    </a:p>
                  </a:txBody>
                  <a:tcPr/>
                </a:tc>
                <a:tc>
                  <a:txBody>
                    <a:bodyPr/>
                    <a:lstStyle/>
                    <a:p>
                      <a:r>
                        <a:rPr lang="fr-FR" sz="1200" dirty="0" smtClean="0"/>
                        <a:t>Golf de xx</a:t>
                      </a:r>
                      <a:endParaRPr lang="fr-FR" sz="1200" dirty="0"/>
                    </a:p>
                  </a:txBody>
                  <a:tcPr/>
                </a:tc>
              </a:tr>
              <a:tr h="280830">
                <a:tc>
                  <a:txBody>
                    <a:bodyPr/>
                    <a:lstStyle/>
                    <a:p>
                      <a:r>
                        <a:rPr lang="fr-FR" sz="1200" dirty="0" smtClean="0"/>
                        <a:t>Sortie 3 : vendredi</a:t>
                      </a:r>
                      <a:r>
                        <a:rPr lang="fr-FR" sz="1200" baseline="0" dirty="0" smtClean="0"/>
                        <a:t> 17 juin (ou USEAB)</a:t>
                      </a:r>
                      <a:endParaRPr lang="fr-FR" sz="1200" dirty="0"/>
                    </a:p>
                  </a:txBody>
                  <a:tcPr/>
                </a:tc>
                <a:tc>
                  <a:txBody>
                    <a:bodyPr/>
                    <a:lstStyle/>
                    <a:p>
                      <a:r>
                        <a:rPr lang="fr-FR" sz="1200" dirty="0" smtClean="0"/>
                        <a:t>Golf de xx</a:t>
                      </a:r>
                      <a:endParaRPr lang="fr-FR" sz="1200" dirty="0"/>
                    </a:p>
                  </a:txBody>
                  <a:tcPr/>
                </a:tc>
              </a:tr>
              <a:tr h="280830">
                <a:tc>
                  <a:txBody>
                    <a:bodyPr/>
                    <a:lstStyle/>
                    <a:p>
                      <a:r>
                        <a:rPr lang="fr-FR" sz="1200" dirty="0" smtClean="0"/>
                        <a:t>Sortie 4 : vendredi 1</a:t>
                      </a:r>
                      <a:r>
                        <a:rPr lang="fr-FR" sz="1200" baseline="30000" dirty="0" smtClean="0"/>
                        <a:t>er</a:t>
                      </a:r>
                      <a:r>
                        <a:rPr lang="fr-FR" sz="1200" dirty="0" smtClean="0"/>
                        <a:t> juillet (ou USEAB)</a:t>
                      </a:r>
                      <a:endParaRPr lang="fr-FR" sz="1200" dirty="0"/>
                    </a:p>
                  </a:txBody>
                  <a:tcPr/>
                </a:tc>
                <a:tc>
                  <a:txBody>
                    <a:bodyPr/>
                    <a:lstStyle/>
                    <a:p>
                      <a:r>
                        <a:rPr lang="fr-FR" sz="1200" dirty="0" smtClean="0"/>
                        <a:t>Golf de xx</a:t>
                      </a:r>
                      <a:endParaRPr lang="fr-FR" sz="1200" dirty="0"/>
                    </a:p>
                  </a:txBody>
                  <a:tcPr/>
                </a:tc>
              </a:tr>
              <a:tr h="280830">
                <a:tc>
                  <a:txBody>
                    <a:bodyPr/>
                    <a:lstStyle/>
                    <a:p>
                      <a:r>
                        <a:rPr lang="fr-FR" sz="1200" dirty="0" smtClean="0"/>
                        <a:t>Sortie 5 : vendredi</a:t>
                      </a:r>
                      <a:r>
                        <a:rPr lang="fr-FR" sz="1200" baseline="0" dirty="0" smtClean="0"/>
                        <a:t> 26 août (ou USEAB)</a:t>
                      </a:r>
                      <a:endParaRPr lang="fr-FR" sz="1200" dirty="0"/>
                    </a:p>
                  </a:txBody>
                  <a:tcPr/>
                </a:tc>
                <a:tc>
                  <a:txBody>
                    <a:bodyPr/>
                    <a:lstStyle/>
                    <a:p>
                      <a:r>
                        <a:rPr lang="fr-FR" sz="1200" dirty="0" smtClean="0"/>
                        <a:t>Golf de xx</a:t>
                      </a:r>
                      <a:endParaRPr lang="fr-FR" sz="1200" dirty="0"/>
                    </a:p>
                  </a:txBody>
                  <a:tcPr/>
                </a:tc>
              </a:tr>
              <a:tr h="280830">
                <a:tc>
                  <a:txBody>
                    <a:bodyPr/>
                    <a:lstStyle/>
                    <a:p>
                      <a:r>
                        <a:rPr lang="fr-FR" sz="1200" dirty="0" smtClean="0"/>
                        <a:t>Sortie 6 : vendredi 23 septembre (ou USEAB)</a:t>
                      </a:r>
                      <a:endParaRPr lang="fr-FR" sz="1200" dirty="0"/>
                    </a:p>
                  </a:txBody>
                  <a:tcPr/>
                </a:tc>
                <a:tc>
                  <a:txBody>
                    <a:bodyPr/>
                    <a:lstStyle/>
                    <a:p>
                      <a:r>
                        <a:rPr lang="fr-FR" sz="1200" dirty="0" smtClean="0"/>
                        <a:t>Golf</a:t>
                      </a:r>
                      <a:r>
                        <a:rPr lang="fr-FR" sz="1200" baseline="0" dirty="0" smtClean="0"/>
                        <a:t> de xx</a:t>
                      </a:r>
                      <a:endParaRPr lang="fr-FR" sz="12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Organiser 5 sorties loisir </a:t>
            </a:r>
            <a:r>
              <a:rPr lang="fr-FR" sz="1400" b="1" i="1" dirty="0" smtClean="0">
                <a:solidFill>
                  <a:srgbClr val="FF0000"/>
                </a:solidFill>
              </a:rPr>
              <a:t>(4 le vendredi et 1 un samedi)</a:t>
            </a: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237312"/>
            <a:ext cx="5688632" cy="369332"/>
          </a:xfrm>
          <a:prstGeom prst="rect">
            <a:avLst/>
          </a:prstGeom>
          <a:solidFill>
            <a:schemeClr val="accent1"/>
          </a:solidFill>
        </p:spPr>
        <p:txBody>
          <a:bodyPr wrap="square" rtlCol="0">
            <a:spAutoFit/>
          </a:bodyPr>
          <a:lstStyle/>
          <a:p>
            <a:r>
              <a:rPr lang="fr-FR" dirty="0" smtClean="0"/>
              <a:t>Budget de 60 GF</a:t>
            </a:r>
            <a:endParaRPr lang="fr-FR" sz="2400" dirty="0"/>
          </a:p>
        </p:txBody>
      </p:sp>
      <p:pic>
        <p:nvPicPr>
          <p:cNvPr id="134146" name="Picture 2"/>
          <p:cNvPicPr>
            <a:picLocks noChangeAspect="1" noChangeArrowheads="1"/>
          </p:cNvPicPr>
          <p:nvPr/>
        </p:nvPicPr>
        <p:blipFill>
          <a:blip r:embed="rId2" cstate="print"/>
          <a:srcRect/>
          <a:stretch>
            <a:fillRect/>
          </a:stretch>
        </p:blipFill>
        <p:spPr bwMode="auto">
          <a:xfrm>
            <a:off x="5364088" y="1412776"/>
            <a:ext cx="3044402" cy="2202493"/>
          </a:xfrm>
          <a:prstGeom prst="rect">
            <a:avLst/>
          </a:prstGeom>
          <a:noFill/>
          <a:ln w="9525">
            <a:noFill/>
            <a:miter lim="800000"/>
            <a:headEnd/>
            <a:tailEnd/>
          </a:ln>
        </p:spPr>
      </p:pic>
      <p:graphicFrame>
        <p:nvGraphicFramePr>
          <p:cNvPr id="15" name="Tableau 14"/>
          <p:cNvGraphicFramePr>
            <a:graphicFrameLocks noGrp="1"/>
          </p:cNvGraphicFramePr>
          <p:nvPr/>
        </p:nvGraphicFramePr>
        <p:xfrm>
          <a:off x="323528" y="1844824"/>
          <a:ext cx="1512168" cy="1905000"/>
        </p:xfrm>
        <a:graphic>
          <a:graphicData uri="http://schemas.openxmlformats.org/drawingml/2006/table">
            <a:tbl>
              <a:tblPr/>
              <a:tblGrid>
                <a:gridCol w="1512168"/>
              </a:tblGrid>
              <a:tr h="190500">
                <a:tc>
                  <a:txBody>
                    <a:bodyPr/>
                    <a:lstStyle/>
                    <a:p>
                      <a:pPr algn="l" fontAlgn="b"/>
                      <a:r>
                        <a:rPr lang="fr-FR" sz="1050" b="0" i="0" u="none" strike="noStrike">
                          <a:solidFill>
                            <a:srgbClr val="000000"/>
                          </a:solidFill>
                          <a:latin typeface="Times New Roman"/>
                        </a:rPr>
                        <a:t>VIOLAIN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MOURER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PICHOT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BEAUCHET Antoine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HASCOET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au 15"/>
          <p:cNvGraphicFramePr>
            <a:graphicFrameLocks noGrp="1"/>
          </p:cNvGraphicFramePr>
          <p:nvPr/>
        </p:nvGraphicFramePr>
        <p:xfrm>
          <a:off x="1907704" y="1844824"/>
          <a:ext cx="1656184" cy="1884045"/>
        </p:xfrm>
        <a:graphic>
          <a:graphicData uri="http://schemas.openxmlformats.org/drawingml/2006/table">
            <a:tbl>
              <a:tblPr/>
              <a:tblGrid>
                <a:gridCol w="1656184"/>
              </a:tblGrid>
              <a:tr h="190500">
                <a:tc>
                  <a:txBody>
                    <a:bodyPr/>
                    <a:lstStyle/>
                    <a:p>
                      <a:pPr algn="l" fontAlgn="b"/>
                      <a:r>
                        <a:rPr lang="fr-FR" sz="1050" b="0" i="0" u="none" strike="noStrike" dirty="0">
                          <a:solidFill>
                            <a:srgbClr val="000000"/>
                          </a:solidFill>
                          <a:latin typeface="Times New Roman"/>
                        </a:rPr>
                        <a:t>NORMAND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540">
                <a:tc>
                  <a:txBody>
                    <a:bodyPr/>
                    <a:lstStyle/>
                    <a:p>
                      <a:pPr algn="l" fontAlgn="b"/>
                      <a:r>
                        <a:rPr lang="fr-FR" sz="1050" b="0" i="0" u="none" strike="noStrike">
                          <a:solidFill>
                            <a:srgbClr val="000000"/>
                          </a:solidFill>
                          <a:latin typeface="Times New Roman"/>
                        </a:rPr>
                        <a:t>FARJON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GROSS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CORDIER Bernard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Yves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BALADES Didier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HOUARD Vincent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PERRIOT Jean-Luc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Tableau 19"/>
          <p:cNvGraphicFramePr>
            <a:graphicFrameLocks noGrp="1"/>
          </p:cNvGraphicFramePr>
          <p:nvPr/>
        </p:nvGraphicFramePr>
        <p:xfrm>
          <a:off x="3600450" y="1844824"/>
          <a:ext cx="1547614" cy="1714500"/>
        </p:xfrm>
        <a:graphic>
          <a:graphicData uri="http://schemas.openxmlformats.org/drawingml/2006/table">
            <a:tbl>
              <a:tblPr/>
              <a:tblGrid>
                <a:gridCol w="1547614"/>
              </a:tblGrid>
              <a:tr h="190500">
                <a:tc>
                  <a:txBody>
                    <a:bodyPr/>
                    <a:lstStyle/>
                    <a:p>
                      <a:pPr algn="l" fontAlgn="b"/>
                      <a:r>
                        <a:rPr lang="fr-FR" sz="1050" b="0" i="0" u="none" strike="noStrike">
                          <a:solidFill>
                            <a:srgbClr val="000000"/>
                          </a:solidFill>
                          <a:latin typeface="Times New Roman"/>
                        </a:rPr>
                        <a:t>POILPRE Serge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TEXERAUD Guy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CHATELET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Patricia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MARTIN Daniel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CONSTANTIN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POINSIGNON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ZoneTexte 13"/>
          <p:cNvSpPr txBox="1"/>
          <p:nvPr/>
        </p:nvSpPr>
        <p:spPr>
          <a:xfrm>
            <a:off x="5508104" y="4437112"/>
            <a:ext cx="1800200" cy="1200329"/>
          </a:xfrm>
          <a:prstGeom prst="rect">
            <a:avLst/>
          </a:prstGeom>
          <a:solidFill>
            <a:srgbClr val="FFFF00"/>
          </a:solidFill>
        </p:spPr>
        <p:txBody>
          <a:bodyPr wrap="square" rtlCol="0">
            <a:spAutoFit/>
          </a:bodyPr>
          <a:lstStyle/>
          <a:p>
            <a:pPr algn="ctr"/>
            <a:r>
              <a:rPr lang="fr-FR" b="1" dirty="0" smtClean="0"/>
              <a:t>A revoir en fonction de la réponse de l’USEAB</a:t>
            </a:r>
            <a:endParaRPr lang="fr-FR"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376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20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48</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SORTIE LOISIR WEEK END</a:t>
            </a:r>
          </a:p>
        </p:txBody>
      </p:sp>
      <p:graphicFrame>
        <p:nvGraphicFramePr>
          <p:cNvPr id="8" name="Tableau 7"/>
          <p:cNvGraphicFramePr>
            <a:graphicFrameLocks noGrp="1"/>
          </p:cNvGraphicFramePr>
          <p:nvPr/>
        </p:nvGraphicFramePr>
        <p:xfrm>
          <a:off x="179512" y="4293096"/>
          <a:ext cx="4968552" cy="927420"/>
        </p:xfrm>
        <a:graphic>
          <a:graphicData uri="http://schemas.openxmlformats.org/drawingml/2006/table">
            <a:tbl>
              <a:tblPr firstRow="1" bandRow="1">
                <a:tableStyleId>{10A1B5D5-9B99-4C35-A422-299274C87663}</a:tableStyleId>
              </a:tblPr>
              <a:tblGrid>
                <a:gridCol w="2918038"/>
                <a:gridCol w="2050514"/>
              </a:tblGrid>
              <a:tr h="280830">
                <a:tc>
                  <a:txBody>
                    <a:bodyPr/>
                    <a:lstStyle/>
                    <a:p>
                      <a:r>
                        <a:rPr lang="fr-FR" dirty="0" smtClean="0"/>
                        <a:t> Dates</a:t>
                      </a:r>
                      <a:r>
                        <a:rPr lang="fr-FR" baseline="0" dirty="0" smtClean="0"/>
                        <a:t> Sorties Loisir WE</a:t>
                      </a:r>
                      <a:endParaRPr lang="fr-FR" dirty="0"/>
                    </a:p>
                  </a:txBody>
                  <a:tcPr/>
                </a:tc>
                <a:tc>
                  <a:txBody>
                    <a:bodyPr/>
                    <a:lstStyle/>
                    <a:p>
                      <a:r>
                        <a:rPr lang="fr-FR" dirty="0" smtClean="0"/>
                        <a:t>Lieu</a:t>
                      </a:r>
                      <a:endParaRPr lang="fr-FR" dirty="0"/>
                    </a:p>
                  </a:txBody>
                  <a:tcPr/>
                </a:tc>
              </a:tr>
              <a:tr h="280830">
                <a:tc>
                  <a:txBody>
                    <a:bodyPr/>
                    <a:lstStyle/>
                    <a:p>
                      <a:r>
                        <a:rPr lang="fr-FR" sz="1200" dirty="0" smtClean="0"/>
                        <a:t>Samedi</a:t>
                      </a:r>
                      <a:r>
                        <a:rPr lang="fr-FR" sz="1200" baseline="0" dirty="0" smtClean="0"/>
                        <a:t> 7 et dimanche 8 mai</a:t>
                      </a:r>
                      <a:endParaRPr lang="fr-FR" sz="1200" dirty="0"/>
                    </a:p>
                  </a:txBody>
                  <a:tcPr/>
                </a:tc>
                <a:tc>
                  <a:txBody>
                    <a:bodyPr/>
                    <a:lstStyle/>
                    <a:p>
                      <a:r>
                        <a:rPr lang="fr-FR" sz="1200" dirty="0" err="1" smtClean="0"/>
                        <a:t>Golfx</a:t>
                      </a:r>
                      <a:r>
                        <a:rPr lang="fr-FR" sz="1200" dirty="0" smtClean="0"/>
                        <a:t> de xx</a:t>
                      </a:r>
                      <a:endParaRPr lang="fr-FR" sz="1200" dirty="0"/>
                    </a:p>
                  </a:txBody>
                  <a:tcPr/>
                </a:tc>
              </a:tr>
              <a:tr h="280830">
                <a:tc>
                  <a:txBody>
                    <a:bodyPr/>
                    <a:lstStyle/>
                    <a:p>
                      <a:r>
                        <a:rPr lang="fr-FR" sz="1200" dirty="0" smtClean="0"/>
                        <a:t>Samedi 17 et dimanche</a:t>
                      </a:r>
                      <a:r>
                        <a:rPr lang="fr-FR" sz="1200" baseline="0" dirty="0" smtClean="0"/>
                        <a:t> 18 septembre</a:t>
                      </a:r>
                      <a:endParaRPr lang="fr-FR" sz="1200" dirty="0"/>
                    </a:p>
                  </a:txBody>
                  <a:tcPr/>
                </a:tc>
                <a:tc>
                  <a:txBody>
                    <a:bodyPr/>
                    <a:lstStyle/>
                    <a:p>
                      <a:r>
                        <a:rPr lang="fr-FR" sz="1200" dirty="0" smtClean="0"/>
                        <a:t>Golfs</a:t>
                      </a:r>
                      <a:r>
                        <a:rPr lang="fr-FR" sz="1200" baseline="0" dirty="0" smtClean="0"/>
                        <a:t> de xx</a:t>
                      </a:r>
                      <a:endParaRPr lang="fr-FR" sz="1200" dirty="0"/>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Organiser 1 Sortie Loisir un </a:t>
            </a:r>
            <a:r>
              <a:rPr lang="fr-FR" sz="1600" b="1" dirty="0" err="1" smtClean="0">
                <a:solidFill>
                  <a:srgbClr val="FF0000"/>
                </a:solidFill>
              </a:rPr>
              <a:t>week</a:t>
            </a:r>
            <a:r>
              <a:rPr lang="fr-FR" sz="1600" b="1" dirty="0" smtClean="0">
                <a:solidFill>
                  <a:srgbClr val="FF0000"/>
                </a:solidFill>
              </a:rPr>
              <a:t> end avec 12 participants</a:t>
            </a:r>
            <a:endParaRPr lang="fr-FR" sz="1400" b="1" i="1" dirty="0" smtClean="0">
              <a:solidFill>
                <a:srgbClr val="FF0000"/>
              </a:solidFill>
            </a:endParaRP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sp>
        <p:nvSpPr>
          <p:cNvPr id="10" name="ZoneTexte 9"/>
          <p:cNvSpPr txBox="1"/>
          <p:nvPr/>
        </p:nvSpPr>
        <p:spPr>
          <a:xfrm>
            <a:off x="323528" y="6093296"/>
            <a:ext cx="5688632" cy="369332"/>
          </a:xfrm>
          <a:prstGeom prst="rect">
            <a:avLst/>
          </a:prstGeom>
          <a:solidFill>
            <a:schemeClr val="accent1"/>
          </a:solidFill>
        </p:spPr>
        <p:txBody>
          <a:bodyPr wrap="square" rtlCol="0">
            <a:spAutoFit/>
          </a:bodyPr>
          <a:lstStyle/>
          <a:p>
            <a:r>
              <a:rPr lang="fr-FR" dirty="0" smtClean="0"/>
              <a:t>Budget de 24 GF</a:t>
            </a:r>
            <a:endParaRPr lang="fr-FR" sz="2400" dirty="0"/>
          </a:p>
        </p:txBody>
      </p:sp>
      <p:pic>
        <p:nvPicPr>
          <p:cNvPr id="135170" name="Picture 2"/>
          <p:cNvPicPr>
            <a:picLocks noChangeAspect="1" noChangeArrowheads="1"/>
          </p:cNvPicPr>
          <p:nvPr/>
        </p:nvPicPr>
        <p:blipFill>
          <a:blip r:embed="rId2" cstate="print"/>
          <a:srcRect/>
          <a:stretch>
            <a:fillRect/>
          </a:stretch>
        </p:blipFill>
        <p:spPr bwMode="auto">
          <a:xfrm>
            <a:off x="5148064" y="1484784"/>
            <a:ext cx="3398982" cy="2511748"/>
          </a:xfrm>
          <a:prstGeom prst="rect">
            <a:avLst/>
          </a:prstGeom>
          <a:noFill/>
          <a:ln w="9525">
            <a:noFill/>
            <a:miter lim="800000"/>
            <a:headEnd/>
            <a:tailEnd/>
          </a:ln>
        </p:spPr>
      </p:pic>
      <p:graphicFrame>
        <p:nvGraphicFramePr>
          <p:cNvPr id="14" name="Tableau 13"/>
          <p:cNvGraphicFramePr>
            <a:graphicFrameLocks noGrp="1"/>
          </p:cNvGraphicFramePr>
          <p:nvPr/>
        </p:nvGraphicFramePr>
        <p:xfrm>
          <a:off x="395536" y="1916832"/>
          <a:ext cx="1943100" cy="1905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Margot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MOURER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LEVESQUE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DERSIN Emmanuel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DUBOIS Hervé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SENNEGOND Gilbert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au 14"/>
          <p:cNvGraphicFramePr>
            <a:graphicFrameLocks noGrp="1"/>
          </p:cNvGraphicFramePr>
          <p:nvPr/>
        </p:nvGraphicFramePr>
        <p:xfrm>
          <a:off x="2771800" y="1916832"/>
          <a:ext cx="1943100" cy="1905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CHERY Olivier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SAUVAGE Dominique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LASCOMBES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SAMSON Isabelle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DOUCERON Laurent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POINSIGNON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ZoneTexte 11"/>
          <p:cNvSpPr txBox="1"/>
          <p:nvPr/>
        </p:nvSpPr>
        <p:spPr>
          <a:xfrm>
            <a:off x="5364088" y="4221088"/>
            <a:ext cx="1800200" cy="1200329"/>
          </a:xfrm>
          <a:prstGeom prst="rect">
            <a:avLst/>
          </a:prstGeom>
          <a:solidFill>
            <a:srgbClr val="FFFF00"/>
          </a:solidFill>
        </p:spPr>
        <p:txBody>
          <a:bodyPr wrap="square" rtlCol="0">
            <a:spAutoFit/>
          </a:bodyPr>
          <a:lstStyle/>
          <a:p>
            <a:pPr algn="ctr"/>
            <a:r>
              <a:rPr lang="fr-FR" b="1" dirty="0" smtClean="0"/>
              <a:t>2 dates proposées au choix des adhérents</a:t>
            </a:r>
            <a:endParaRPr lang="fr-FR"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1484784"/>
            <a:ext cx="4752528" cy="28803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13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49</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COURS COLLECTIF</a:t>
            </a:r>
          </a:p>
        </p:txBody>
      </p:sp>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Organiser 2 sessions (printemps/été et automne/hiver)</a:t>
            </a:r>
            <a:endParaRPr lang="fr-FR" sz="1400" b="1" i="1" dirty="0" smtClean="0">
              <a:solidFill>
                <a:srgbClr val="FF0000"/>
              </a:solidFill>
            </a:endParaRP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pic>
        <p:nvPicPr>
          <p:cNvPr id="136194" name="Picture 2"/>
          <p:cNvPicPr>
            <a:picLocks noChangeAspect="1" noChangeArrowheads="1"/>
          </p:cNvPicPr>
          <p:nvPr/>
        </p:nvPicPr>
        <p:blipFill>
          <a:blip r:embed="rId2" cstate="print"/>
          <a:srcRect/>
          <a:stretch>
            <a:fillRect/>
          </a:stretch>
        </p:blipFill>
        <p:spPr bwMode="auto">
          <a:xfrm>
            <a:off x="5220072" y="1484784"/>
            <a:ext cx="3305374" cy="2421237"/>
          </a:xfrm>
          <a:prstGeom prst="rect">
            <a:avLst/>
          </a:prstGeom>
          <a:noFill/>
          <a:ln w="9525">
            <a:noFill/>
            <a:miter lim="800000"/>
            <a:headEnd/>
            <a:tailEnd/>
          </a:ln>
        </p:spPr>
      </p:pic>
      <p:sp>
        <p:nvSpPr>
          <p:cNvPr id="12" name="ZoneTexte 11"/>
          <p:cNvSpPr txBox="1"/>
          <p:nvPr/>
        </p:nvSpPr>
        <p:spPr>
          <a:xfrm>
            <a:off x="395536" y="4437112"/>
            <a:ext cx="5256584" cy="1585049"/>
          </a:xfrm>
          <a:prstGeom prst="rect">
            <a:avLst/>
          </a:prstGeom>
          <a:noFill/>
        </p:spPr>
        <p:txBody>
          <a:bodyPr wrap="square" rtlCol="0">
            <a:spAutoFit/>
          </a:bodyPr>
          <a:lstStyle/>
          <a:p>
            <a:pPr>
              <a:buFont typeface="Arial" pitchFamily="34" charset="0"/>
              <a:buChar char="•"/>
            </a:pPr>
            <a:r>
              <a:rPr lang="fr-FR" sz="1400" dirty="0" smtClean="0"/>
              <a:t> Formules possibles en collectif et en individuel</a:t>
            </a:r>
          </a:p>
          <a:p>
            <a:pPr>
              <a:buFont typeface="Arial" pitchFamily="34" charset="0"/>
              <a:buChar char="•"/>
            </a:pPr>
            <a:r>
              <a:rPr lang="fr-FR" sz="1400" dirty="0" smtClean="0"/>
              <a:t> Tarifs proposés par </a:t>
            </a:r>
            <a:r>
              <a:rPr lang="fr-FR" sz="1400" dirty="0" err="1" smtClean="0"/>
              <a:t>Ballan</a:t>
            </a:r>
            <a:r>
              <a:rPr lang="fr-FR" sz="1400" dirty="0" smtClean="0"/>
              <a:t> : </a:t>
            </a:r>
          </a:p>
          <a:p>
            <a:pPr lvl="1">
              <a:buFont typeface="Arial" pitchFamily="34" charset="0"/>
              <a:buChar char="•"/>
            </a:pPr>
            <a:r>
              <a:rPr lang="fr-FR" sz="1100" i="1" dirty="0" smtClean="0"/>
              <a:t> 1/2 heure 24€ au lieu de 27€</a:t>
            </a:r>
          </a:p>
          <a:p>
            <a:pPr lvl="1">
              <a:buFont typeface="Arial" pitchFamily="34" charset="0"/>
              <a:buChar char="•"/>
            </a:pPr>
            <a:r>
              <a:rPr lang="fr-FR" sz="1100" i="1" dirty="0" smtClean="0"/>
              <a:t>  1 heure 45€ au lieu de 50€</a:t>
            </a:r>
            <a:endParaRPr lang="fr-FR" sz="1100" i="1" dirty="0" smtClean="0">
              <a:solidFill>
                <a:srgbClr val="FF0000"/>
              </a:solidFill>
            </a:endParaRPr>
          </a:p>
          <a:p>
            <a:pPr>
              <a:buFont typeface="Arial" pitchFamily="34" charset="0"/>
              <a:buChar char="•"/>
            </a:pPr>
            <a:r>
              <a:rPr lang="fr-FR" sz="1400" dirty="0" smtClean="0"/>
              <a:t> Tarifs proposés par </a:t>
            </a:r>
            <a:r>
              <a:rPr lang="fr-FR" sz="1400" dirty="0" err="1" smtClean="0"/>
              <a:t>Ardrée</a:t>
            </a:r>
            <a:r>
              <a:rPr lang="fr-FR" sz="1400" dirty="0" smtClean="0"/>
              <a:t> (selon grille négocié par CCAS) :</a:t>
            </a:r>
          </a:p>
          <a:p>
            <a:pPr lvl="1">
              <a:buFont typeface="Arial" pitchFamily="34" charset="0"/>
              <a:buChar char="•"/>
            </a:pPr>
            <a:r>
              <a:rPr lang="fr-FR" sz="1100" i="1" dirty="0" smtClean="0"/>
              <a:t> initiation gratuite (2h)</a:t>
            </a:r>
          </a:p>
          <a:p>
            <a:pPr lvl="1">
              <a:buFont typeface="Arial" pitchFamily="34" charset="0"/>
              <a:buChar char="•"/>
            </a:pPr>
            <a:r>
              <a:rPr lang="fr-FR" sz="1100" i="1" dirty="0" smtClean="0"/>
              <a:t> 5h débutant pour 59 €</a:t>
            </a:r>
          </a:p>
          <a:p>
            <a:pPr lvl="1">
              <a:buFont typeface="Arial" pitchFamily="34" charset="0"/>
              <a:buChar char="•"/>
            </a:pPr>
            <a:r>
              <a:rPr lang="fr-FR" sz="1100" i="1" dirty="0" smtClean="0"/>
              <a:t>  20h enseignement  pour 510 €</a:t>
            </a:r>
            <a:endParaRPr lang="fr-FR" sz="1100" i="1" dirty="0"/>
          </a:p>
        </p:txBody>
      </p:sp>
      <p:graphicFrame>
        <p:nvGraphicFramePr>
          <p:cNvPr id="13" name="Tableau 12"/>
          <p:cNvGraphicFramePr>
            <a:graphicFrameLocks noGrp="1"/>
          </p:cNvGraphicFramePr>
          <p:nvPr/>
        </p:nvGraphicFramePr>
        <p:xfrm>
          <a:off x="1692796" y="1844824"/>
          <a:ext cx="1943100" cy="2476500"/>
        </p:xfrm>
        <a:graphic>
          <a:graphicData uri="http://schemas.openxmlformats.org/drawingml/2006/table">
            <a:tbl>
              <a:tblPr/>
              <a:tblGrid>
                <a:gridCol w="1943100"/>
              </a:tblGrid>
              <a:tr h="190500">
                <a:tc>
                  <a:txBody>
                    <a:bodyPr/>
                    <a:lstStyle/>
                    <a:p>
                      <a:pPr algn="l" fontAlgn="b"/>
                      <a:r>
                        <a:rPr lang="fr-FR" sz="1050" b="0" i="0" u="none" strike="noStrike" dirty="0">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NORMAND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DUBLE Fabien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MESPLEDE Jean-Bertrand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PELLETIER Jean-Claude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PERRIOT Jean-Luc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POILPRE Serge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TEXERAUD Guy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MAILLARD Jean-Michel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CHATELET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LASCOMBES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extLst/>
          </a:lstStyle>
          <a:p>
            <a:r>
              <a:rPr lang="fr-FR" b="1" dirty="0" smtClean="0"/>
              <a:t>SYNTHSES  2021</a:t>
            </a:r>
            <a:endParaRPr lang="fr-FR" b="1" dirty="0"/>
          </a:p>
        </p:txBody>
      </p:sp>
      <p:sp>
        <p:nvSpPr>
          <p:cNvPr id="5" name="Rectangle 5"/>
          <p:cNvSpPr>
            <a:spLocks noGrp="1"/>
          </p:cNvSpPr>
          <p:nvPr>
            <p:ph type="body" sz="quarter" idx="14"/>
          </p:nvPr>
        </p:nvSpPr>
        <p:spPr>
          <a:xfrm>
            <a:off x="323528" y="404664"/>
            <a:ext cx="3240360" cy="383704"/>
          </a:xfrm>
        </p:spPr>
        <p:txBody>
          <a:bodyPr>
            <a:noAutofit/>
          </a:bodyPr>
          <a:lstStyle>
            <a:extLst/>
          </a:lstStyle>
          <a:p>
            <a:r>
              <a:rPr lang="fr-FR" sz="1600" dirty="0" smtClean="0"/>
              <a:t>SYNTHESE 2021</a:t>
            </a:r>
            <a:endParaRPr lang="fr-FR" sz="1600" dirty="0"/>
          </a:p>
        </p:txBody>
      </p:sp>
      <p:sp>
        <p:nvSpPr>
          <p:cNvPr id="7" name="ZoneTexte 6"/>
          <p:cNvSpPr txBox="1"/>
          <p:nvPr/>
        </p:nvSpPr>
        <p:spPr>
          <a:xfrm>
            <a:off x="4139952" y="1484784"/>
            <a:ext cx="360040" cy="1200329"/>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a:p>
        </p:txBody>
      </p:sp>
      <p:sp>
        <p:nvSpPr>
          <p:cNvPr id="19" name="ZoneTexte 18"/>
          <p:cNvSpPr txBox="1"/>
          <p:nvPr/>
        </p:nvSpPr>
        <p:spPr>
          <a:xfrm>
            <a:off x="323528" y="948690"/>
            <a:ext cx="7776864" cy="5632311"/>
          </a:xfrm>
          <a:prstGeom prst="rect">
            <a:avLst/>
          </a:prstGeom>
          <a:noFill/>
        </p:spPr>
        <p:txBody>
          <a:bodyPr wrap="square" rtlCol="0">
            <a:spAutoFit/>
          </a:bodyPr>
          <a:lstStyle/>
          <a:p>
            <a:pPr>
              <a:buClr>
                <a:schemeClr val="accent6">
                  <a:lumMod val="50000"/>
                </a:schemeClr>
              </a:buClr>
            </a:pPr>
            <a:r>
              <a:rPr lang="fr-FR" sz="1400" b="1" dirty="0" smtClean="0"/>
              <a:t>Le</a:t>
            </a:r>
            <a:r>
              <a:rPr lang="fr-FR" sz="1400" dirty="0" smtClean="0"/>
              <a:t> </a:t>
            </a:r>
            <a:r>
              <a:rPr lang="fr-FR" sz="1400" b="1" dirty="0" smtClean="0"/>
              <a:t>bilan de l’année 2021 est très satisfaisant et permet d’être optimiste pour l’avenir d’une section </a:t>
            </a:r>
            <a:r>
              <a:rPr lang="fr-FR" sz="1400" dirty="0" smtClean="0"/>
              <a:t>créée notamment sous l’impulsion de notre collègue Dominique LE GOAREGUER a qui nous dédions ce bilan</a:t>
            </a:r>
            <a:r>
              <a:rPr lang="fr-FR" sz="1400" b="1" dirty="0" smtClean="0"/>
              <a:t>.</a:t>
            </a:r>
          </a:p>
          <a:p>
            <a:pPr>
              <a:buClr>
                <a:schemeClr val="accent6">
                  <a:lumMod val="50000"/>
                </a:schemeClr>
              </a:buClr>
            </a:pPr>
            <a:endParaRPr lang="fr-FR" sz="1400" dirty="0" smtClean="0"/>
          </a:p>
          <a:p>
            <a:pPr>
              <a:buClr>
                <a:schemeClr val="accent6">
                  <a:lumMod val="50000"/>
                </a:schemeClr>
              </a:buClr>
            </a:pPr>
            <a:r>
              <a:rPr lang="fr-FR" sz="1400" dirty="0" smtClean="0"/>
              <a:t>Le nombre de nos adhérents augmente, marquant une rupture par rapport à la baisse observée ces dernières années.</a:t>
            </a:r>
          </a:p>
          <a:p>
            <a:pPr>
              <a:buClr>
                <a:schemeClr val="accent6">
                  <a:lumMod val="50000"/>
                </a:schemeClr>
              </a:buClr>
            </a:pPr>
            <a:r>
              <a:rPr lang="fr-FR" sz="1400" dirty="0" smtClean="0"/>
              <a:t>Notre programme 2021 a trouvé son point d’équilibre entre la compétition et le loisir et a permis à nos membres de trouver des formules répondant à leurs attentes. Il a cependant encore été perturbé par le contexte sanitaire au cours du 1</a:t>
            </a:r>
            <a:r>
              <a:rPr lang="fr-FR" sz="1400" baseline="30000" dirty="0" smtClean="0"/>
              <a:t>er</a:t>
            </a:r>
            <a:r>
              <a:rPr lang="fr-FR" sz="1400" dirty="0" smtClean="0"/>
              <a:t> semestre </a:t>
            </a:r>
            <a:r>
              <a:rPr lang="fr-FR" sz="1200" dirty="0" smtClean="0"/>
              <a:t>(report TGO et JNSE).</a:t>
            </a:r>
            <a:endParaRPr lang="fr-FR" sz="1400" dirty="0" smtClean="0"/>
          </a:p>
          <a:p>
            <a:pPr>
              <a:buClr>
                <a:schemeClr val="accent6">
                  <a:lumMod val="50000"/>
                </a:schemeClr>
              </a:buClr>
            </a:pPr>
            <a:r>
              <a:rPr lang="fr-FR" sz="1400" dirty="0" smtClean="0"/>
              <a:t>Nos résultats sportifs sont excellents </a:t>
            </a:r>
            <a:r>
              <a:rPr lang="fr-FR" sz="1200" dirty="0" smtClean="0"/>
              <a:t>(4</a:t>
            </a:r>
            <a:r>
              <a:rPr lang="fr-FR" sz="1200" baseline="30000" dirty="0" smtClean="0"/>
              <a:t>ème</a:t>
            </a:r>
            <a:r>
              <a:rPr lang="fr-FR" sz="1200" dirty="0" smtClean="0"/>
              <a:t> lors de la finale nationale Coupe de France et remontée en D2 de nos 2 équipes) </a:t>
            </a:r>
            <a:r>
              <a:rPr lang="fr-FR" sz="1400" dirty="0" smtClean="0"/>
              <a:t>et montrent un très fort engagement de nos équipes sur le champ de la compétition, récompensé par une très belle 3</a:t>
            </a:r>
            <a:r>
              <a:rPr lang="fr-FR" sz="1400" baseline="30000" dirty="0" smtClean="0"/>
              <a:t>ème</a:t>
            </a:r>
            <a:r>
              <a:rPr lang="fr-FR" sz="1400" dirty="0" smtClean="0"/>
              <a:t> place au classement du « mérite régional » (sur 52 associations d’entreprises).</a:t>
            </a:r>
          </a:p>
          <a:p>
            <a:pPr>
              <a:buClr>
                <a:schemeClr val="accent6">
                  <a:lumMod val="50000"/>
                </a:schemeClr>
              </a:buClr>
            </a:pPr>
            <a:r>
              <a:rPr lang="fr-FR" sz="1400" dirty="0" smtClean="0"/>
              <a:t> Notre offre golfique s’est étoffée à destination de ceux qui préfèrent l’esprit convivial associé au golf « loisir » </a:t>
            </a:r>
            <a:r>
              <a:rPr lang="fr-FR" sz="1200" dirty="0" smtClean="0"/>
              <a:t>(1er challenge USEAB, compétitions du comité départemental 37)</a:t>
            </a:r>
            <a:r>
              <a:rPr lang="fr-FR" sz="1400" dirty="0" smtClean="0"/>
              <a:t>. Une érosion lente du nombre de participants aux sorties loisir du vendredi doit cependant être surveillée en 2022.</a:t>
            </a:r>
          </a:p>
          <a:p>
            <a:pPr>
              <a:buClr>
                <a:schemeClr val="accent6">
                  <a:lumMod val="50000"/>
                </a:schemeClr>
              </a:buClr>
            </a:pPr>
            <a:r>
              <a:rPr lang="fr-FR" sz="1400" dirty="0" smtClean="0"/>
              <a:t>Les formules d’enseignement proposées en lien avec le golf de Touraine, l’organisation d’un stage au printemps, ou encore les achats groupés au profit de nos membres (GF, balles, vêtements) complètent utilement le catalogue des activités et prestations organisées courant 2021. </a:t>
            </a:r>
          </a:p>
          <a:p>
            <a:pPr>
              <a:buClr>
                <a:schemeClr val="accent6">
                  <a:lumMod val="50000"/>
                </a:schemeClr>
              </a:buClr>
            </a:pPr>
            <a:r>
              <a:rPr lang="fr-FR" sz="1400" dirty="0" smtClean="0"/>
              <a:t>Enfin, l’animation de la section reste forte grâce à un bureau investi qui s’appuie sur des supports de communication vivants et qui s’assure continuellement d’une bonne maitrise du budget qui nous est accordé.</a:t>
            </a:r>
          </a:p>
          <a:p>
            <a:pPr lvl="1">
              <a:buClr>
                <a:schemeClr val="accent6">
                  <a:lumMod val="50000"/>
                </a:schemeClr>
              </a:buClr>
              <a:buFontTx/>
              <a:buChar char="-"/>
            </a:pPr>
            <a:endParaRPr lang="fr-FR" sz="1400" dirty="0" smtClean="0"/>
          </a:p>
          <a:p>
            <a:pPr marL="4763" lvl="1">
              <a:buClr>
                <a:schemeClr val="accent6">
                  <a:lumMod val="50000"/>
                </a:schemeClr>
              </a:buClr>
            </a:pPr>
            <a:r>
              <a:rPr lang="fr-FR" sz="1200" i="1" dirty="0" smtClean="0"/>
              <a:t>Les pages suivantes permettent de disposer d’une vision détaillée de nos objectifs et activités.</a:t>
            </a:r>
          </a:p>
          <a:p>
            <a:pPr marL="4763" lvl="1">
              <a:buClr>
                <a:schemeClr val="accent6">
                  <a:lumMod val="50000"/>
                </a:schemeClr>
              </a:buClr>
            </a:pPr>
            <a:r>
              <a:rPr lang="fr-FR" sz="1200" i="1" dirty="0" smtClean="0"/>
              <a:t>Les questions que pourrait susciter la lecture de ce document pourront bien entendu être transmises pour réponse directe.</a:t>
            </a:r>
          </a:p>
          <a:p>
            <a:pPr marL="4763" lvl="1">
              <a:buClr>
                <a:schemeClr val="accent6">
                  <a:lumMod val="50000"/>
                </a:schemeClr>
              </a:buClr>
            </a:pPr>
            <a:r>
              <a:rPr lang="fr-FR" sz="1400" b="1" i="1" dirty="0" smtClean="0">
                <a:solidFill>
                  <a:srgbClr val="C00000"/>
                </a:solidFill>
              </a:rPr>
              <a:t>Adresse de messagerie : gazelec37golf@gmail.com</a:t>
            </a:r>
            <a:endParaRPr lang="fr-FR" sz="1400" b="1" dirty="0">
              <a:solidFill>
                <a:srgbClr val="C00000"/>
              </a:solidFill>
            </a:endParaRPr>
          </a:p>
        </p:txBody>
      </p:sp>
      <p:sp>
        <p:nvSpPr>
          <p:cNvPr id="6" name="Espace réservé du numéro de diapositive 5"/>
          <p:cNvSpPr>
            <a:spLocks noGrp="1"/>
          </p:cNvSpPr>
          <p:nvPr>
            <p:ph type="sldNum" sz="quarter" idx="22"/>
          </p:nvPr>
        </p:nvSpPr>
        <p:spPr/>
        <p:txBody>
          <a:bodyPr/>
          <a:lstStyle/>
          <a:p>
            <a:pPr algn="r"/>
            <a:fld id="{256D3EEF-DE4E-429D-8EC4-DDC531AFF587}" type="slidenum">
              <a:rPr kumimoji="0" lang="fr-FR" sz="1000" smtClean="0"/>
              <a:pPr algn="r"/>
              <a:t>5</a:t>
            </a:fld>
            <a:endParaRPr kumimoji="0"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3528" y="1484784"/>
            <a:ext cx="4752528" cy="316835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17 joueurs intéressés</a:t>
            </a: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11" name="Espace réservé du numéro de diapositive 10"/>
          <p:cNvSpPr>
            <a:spLocks noGrp="1"/>
          </p:cNvSpPr>
          <p:nvPr>
            <p:ph type="sldNum" sz="quarter" idx="22"/>
          </p:nvPr>
        </p:nvSpPr>
        <p:spPr/>
        <p:txBody>
          <a:bodyPr/>
          <a:lstStyle/>
          <a:p>
            <a:pPr algn="r"/>
            <a:fld id="{256D3EEF-DE4E-429D-8EC4-DDC531AFF587}" type="slidenum">
              <a:rPr kumimoji="0" lang="fr-FR" sz="1000" smtClean="0"/>
              <a:pPr algn="r"/>
              <a:t>50</a:t>
            </a:fld>
            <a:endParaRPr kumimoji="0" lang="fr-FR"/>
          </a:p>
        </p:txBody>
      </p:sp>
      <p:sp>
        <p:nvSpPr>
          <p:cNvPr id="7" name="Espace réservé du texte 4"/>
          <p:cNvSpPr>
            <a:spLocks noGrp="1"/>
          </p:cNvSpPr>
          <p:nvPr>
            <p:ph type="body" sz="quarter" idx="14"/>
          </p:nvPr>
        </p:nvSpPr>
        <p:spPr>
          <a:xfrm>
            <a:off x="304800" y="188640"/>
            <a:ext cx="7795592" cy="576064"/>
          </a:xfrm>
        </p:spPr>
        <p:txBody>
          <a:bodyPr>
            <a:noAutofit/>
          </a:bodyPr>
          <a:lstStyle/>
          <a:p>
            <a:pPr algn="ctr"/>
            <a:r>
              <a:rPr lang="fr-FR" sz="1800" dirty="0" smtClean="0"/>
              <a:t>STAGE </a:t>
            </a:r>
          </a:p>
        </p:txBody>
      </p:sp>
      <p:graphicFrame>
        <p:nvGraphicFramePr>
          <p:cNvPr id="8" name="Tableau 7"/>
          <p:cNvGraphicFramePr>
            <a:graphicFrameLocks noGrp="1"/>
          </p:cNvGraphicFramePr>
          <p:nvPr/>
        </p:nvGraphicFramePr>
        <p:xfrm>
          <a:off x="251520" y="4869160"/>
          <a:ext cx="5616624" cy="646590"/>
        </p:xfrm>
        <a:graphic>
          <a:graphicData uri="http://schemas.openxmlformats.org/drawingml/2006/table">
            <a:tbl>
              <a:tblPr firstRow="1" bandRow="1">
                <a:tableStyleId>{10A1B5D5-9B99-4C35-A422-299274C87663}</a:tableStyleId>
              </a:tblPr>
              <a:tblGrid>
                <a:gridCol w="3298652"/>
                <a:gridCol w="2317972"/>
              </a:tblGrid>
              <a:tr h="280830">
                <a:tc>
                  <a:txBody>
                    <a:bodyPr/>
                    <a:lstStyle/>
                    <a:p>
                      <a:r>
                        <a:rPr lang="fr-FR" dirty="0" smtClean="0"/>
                        <a:t> Dates</a:t>
                      </a:r>
                      <a:r>
                        <a:rPr lang="fr-FR" baseline="0" dirty="0" smtClean="0"/>
                        <a:t> Stage </a:t>
                      </a:r>
                      <a:endParaRPr lang="fr-FR" dirty="0"/>
                    </a:p>
                  </a:txBody>
                  <a:tcPr/>
                </a:tc>
                <a:tc>
                  <a:txBody>
                    <a:bodyPr/>
                    <a:lstStyle/>
                    <a:p>
                      <a:r>
                        <a:rPr lang="fr-FR" dirty="0" smtClean="0"/>
                        <a:t>Lieu</a:t>
                      </a:r>
                      <a:endParaRPr lang="fr-FR" dirty="0"/>
                    </a:p>
                  </a:txBody>
                  <a:tcPr/>
                </a:tc>
              </a:tr>
              <a:tr h="280830">
                <a:tc>
                  <a:txBody>
                    <a:bodyPr/>
                    <a:lstStyle/>
                    <a:p>
                      <a:r>
                        <a:rPr lang="fr-FR" sz="1200" b="1" dirty="0" smtClean="0">
                          <a:solidFill>
                            <a:srgbClr val="C00000"/>
                          </a:solidFill>
                        </a:rPr>
                        <a:t>11 au 15 avril (à confirmer)</a:t>
                      </a:r>
                      <a:endParaRPr lang="fr-FR" sz="1200" b="1" dirty="0">
                        <a:solidFill>
                          <a:srgbClr val="C00000"/>
                        </a:solidFill>
                      </a:endParaRPr>
                    </a:p>
                  </a:txBody>
                  <a:tcPr/>
                </a:tc>
                <a:tc>
                  <a:txBody>
                    <a:bodyPr/>
                    <a:lstStyle/>
                    <a:p>
                      <a:r>
                        <a:rPr lang="fr-FR" sz="1200" b="1" dirty="0" smtClean="0">
                          <a:solidFill>
                            <a:srgbClr val="C00000"/>
                          </a:solidFill>
                        </a:rPr>
                        <a:t>Golf de St Samson (à confirmer)</a:t>
                      </a:r>
                      <a:endParaRPr lang="fr-FR" sz="1200" b="1" dirty="0">
                        <a:solidFill>
                          <a:srgbClr val="C00000"/>
                        </a:solidFill>
                      </a:endParaRPr>
                    </a:p>
                  </a:txBody>
                  <a:tcPr/>
                </a:tc>
              </a:tr>
            </a:tbl>
          </a:graphicData>
        </a:graphic>
      </p:graphicFrame>
      <p:sp>
        <p:nvSpPr>
          <p:cNvPr id="9" name="Rectangle 8"/>
          <p:cNvSpPr/>
          <p:nvPr/>
        </p:nvSpPr>
        <p:spPr>
          <a:xfrm>
            <a:off x="251520" y="908720"/>
            <a:ext cx="7056784" cy="338554"/>
          </a:xfrm>
          <a:prstGeom prst="rect">
            <a:avLst/>
          </a:prstGeom>
        </p:spPr>
        <p:txBody>
          <a:bodyPr wrap="square">
            <a:spAutoFit/>
          </a:bodyPr>
          <a:lstStyle/>
          <a:p>
            <a:pPr algn="ctr">
              <a:buFont typeface="Arial" pitchFamily="34" charset="0"/>
              <a:buChar char="•"/>
            </a:pPr>
            <a:r>
              <a:rPr lang="fr-FR" sz="1600" b="1" dirty="0" smtClean="0">
                <a:solidFill>
                  <a:srgbClr val="FF0000"/>
                </a:solidFill>
              </a:rPr>
              <a:t> </a:t>
            </a:r>
            <a:r>
              <a:rPr lang="fr-FR" sz="1600" b="1" u="sng" dirty="0" smtClean="0">
                <a:solidFill>
                  <a:srgbClr val="FF0000"/>
                </a:solidFill>
              </a:rPr>
              <a:t>Objectif </a:t>
            </a:r>
            <a:r>
              <a:rPr lang="fr-FR" sz="1600" b="1" dirty="0" smtClean="0">
                <a:solidFill>
                  <a:srgbClr val="FF0000"/>
                </a:solidFill>
              </a:rPr>
              <a:t>: Organiser un stage d’une semaine</a:t>
            </a:r>
            <a:endParaRPr lang="fr-FR" sz="1400" b="1" i="1" dirty="0" smtClean="0">
              <a:solidFill>
                <a:srgbClr val="FF0000"/>
              </a:solidFill>
            </a:endParaRPr>
          </a:p>
        </p:txBody>
      </p:sp>
      <p:sp>
        <p:nvSpPr>
          <p:cNvPr id="18" name="Titre 1"/>
          <p:cNvSpPr>
            <a:spLocks noGrp="1"/>
          </p:cNvSpPr>
          <p:nvPr>
            <p:ph type="title"/>
          </p:nvPr>
        </p:nvSpPr>
        <p:spPr/>
        <p:txBody>
          <a:bodyPr>
            <a:normAutofit fontScale="90000"/>
          </a:bodyPr>
          <a:lstStyle/>
          <a:p>
            <a:r>
              <a:rPr lang="fr-FR" dirty="0" smtClean="0"/>
              <a:t>PERSPECTIVES SPORTIVES  2022</a:t>
            </a:r>
            <a:endParaRPr lang="fr-FR" dirty="0"/>
          </a:p>
        </p:txBody>
      </p:sp>
      <p:pic>
        <p:nvPicPr>
          <p:cNvPr id="137217" name="Picture 1"/>
          <p:cNvPicPr>
            <a:picLocks noChangeAspect="1" noChangeArrowheads="1"/>
          </p:cNvPicPr>
          <p:nvPr/>
        </p:nvPicPr>
        <p:blipFill>
          <a:blip r:embed="rId2" cstate="print"/>
          <a:srcRect/>
          <a:stretch>
            <a:fillRect/>
          </a:stretch>
        </p:blipFill>
        <p:spPr bwMode="auto">
          <a:xfrm>
            <a:off x="5220072" y="1412776"/>
            <a:ext cx="3191009" cy="2329632"/>
          </a:xfrm>
          <a:prstGeom prst="rect">
            <a:avLst/>
          </a:prstGeom>
          <a:noFill/>
          <a:ln w="9525">
            <a:noFill/>
            <a:miter lim="800000"/>
            <a:headEnd/>
            <a:tailEnd/>
          </a:ln>
        </p:spPr>
      </p:pic>
      <p:graphicFrame>
        <p:nvGraphicFramePr>
          <p:cNvPr id="10" name="Tableau 9"/>
          <p:cNvGraphicFramePr>
            <a:graphicFrameLocks noGrp="1"/>
          </p:cNvGraphicFramePr>
          <p:nvPr/>
        </p:nvGraphicFramePr>
        <p:xfrm>
          <a:off x="467544" y="2348880"/>
          <a:ext cx="1943100" cy="17145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DULY Grégory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Pascal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HOFFMANN Margot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MOURER Gérard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FOATA Mathieu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URRUTIA Alain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LEVESQUE Patrick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GRAND Philippe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CHARREL Véronique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leau 12"/>
          <p:cNvGraphicFramePr>
            <a:graphicFrameLocks noGrp="1"/>
          </p:cNvGraphicFramePr>
          <p:nvPr/>
        </p:nvGraphicFramePr>
        <p:xfrm>
          <a:off x="2699792" y="2348880"/>
          <a:ext cx="1943100" cy="1524000"/>
        </p:xfrm>
        <a:graphic>
          <a:graphicData uri="http://schemas.openxmlformats.org/drawingml/2006/table">
            <a:tbl>
              <a:tblPr/>
              <a:tblGrid>
                <a:gridCol w="1943100"/>
              </a:tblGrid>
              <a:tr h="190500">
                <a:tc>
                  <a:txBody>
                    <a:bodyPr/>
                    <a:lstStyle/>
                    <a:p>
                      <a:pPr algn="l" fontAlgn="b"/>
                      <a:r>
                        <a:rPr lang="fr-FR" sz="1050" b="0" i="0" u="none" strike="noStrike">
                          <a:solidFill>
                            <a:srgbClr val="000000"/>
                          </a:solidFill>
                          <a:latin typeface="Times New Roman"/>
                        </a:rPr>
                        <a:t>HASCOET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GROSS Thierry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DUBLE Fabien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Yves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CHATELET Bruno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AYMARD Nicolas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a:solidFill>
                            <a:srgbClr val="000000"/>
                          </a:solidFill>
                          <a:latin typeface="Times New Roman"/>
                        </a:rPr>
                        <a:t>RIOU Patricia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050" b="0" i="0" u="none" strike="noStrike" dirty="0">
                          <a:solidFill>
                            <a:srgbClr val="000000"/>
                          </a:solidFill>
                          <a:latin typeface="Times New Roman"/>
                        </a:rPr>
                        <a:t>MARTIN Daniel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PREVISION GF 2022</a:t>
            </a:r>
            <a:endParaRPr lang="fr-FR" dirty="0"/>
          </a:p>
        </p:txBody>
      </p:sp>
      <p:sp>
        <p:nvSpPr>
          <p:cNvPr id="5" name="Espace réservé du texte 4"/>
          <p:cNvSpPr>
            <a:spLocks noGrp="1"/>
          </p:cNvSpPr>
          <p:nvPr>
            <p:ph type="body" sz="quarter" idx="14"/>
          </p:nvPr>
        </p:nvSpPr>
        <p:spPr>
          <a:xfrm>
            <a:off x="304800" y="332656"/>
            <a:ext cx="3962400" cy="383704"/>
          </a:xfrm>
        </p:spPr>
        <p:txBody>
          <a:bodyPr>
            <a:noAutofit/>
          </a:bodyPr>
          <a:lstStyle/>
          <a:p>
            <a:r>
              <a:rPr lang="fr-FR" sz="1600" dirty="0" smtClean="0"/>
              <a:t>RECAPITULATIF PREVISION GF 2022</a:t>
            </a:r>
            <a:endParaRPr lang="fr-FR" sz="1600" dirty="0"/>
          </a:p>
        </p:txBody>
      </p:sp>
      <p:graphicFrame>
        <p:nvGraphicFramePr>
          <p:cNvPr id="11" name="Tableau 10"/>
          <p:cNvGraphicFramePr>
            <a:graphicFrameLocks noGrp="1"/>
          </p:cNvGraphicFramePr>
          <p:nvPr/>
        </p:nvGraphicFramePr>
        <p:xfrm>
          <a:off x="467544" y="836712"/>
          <a:ext cx="7632848" cy="5622824"/>
        </p:xfrm>
        <a:graphic>
          <a:graphicData uri="http://schemas.openxmlformats.org/drawingml/2006/table">
            <a:tbl>
              <a:tblPr firstRow="1" bandRow="1">
                <a:tableStyleId>{10A1B5D5-9B99-4C35-A422-299274C87663}</a:tableStyleId>
              </a:tblPr>
              <a:tblGrid>
                <a:gridCol w="4608512"/>
                <a:gridCol w="1872208"/>
                <a:gridCol w="1152128"/>
              </a:tblGrid>
              <a:tr h="364058">
                <a:tc>
                  <a:txBody>
                    <a:bodyPr/>
                    <a:lstStyle/>
                    <a:p>
                      <a:endParaRPr lang="fr-FR" sz="1200" dirty="0"/>
                    </a:p>
                  </a:txBody>
                  <a:tcPr/>
                </a:tc>
                <a:tc>
                  <a:txBody>
                    <a:bodyPr/>
                    <a:lstStyle/>
                    <a:p>
                      <a:pPr algn="ctr"/>
                      <a:r>
                        <a:rPr lang="fr-FR" sz="1200" dirty="0" smtClean="0"/>
                        <a:t>Nombre</a:t>
                      </a:r>
                      <a:r>
                        <a:rPr lang="fr-FR" sz="1200" baseline="0" dirty="0" smtClean="0"/>
                        <a:t> GF prévus</a:t>
                      </a:r>
                      <a:endParaRPr lang="fr-FR" sz="1200" dirty="0"/>
                    </a:p>
                  </a:txBody>
                  <a:tcPr/>
                </a:tc>
                <a:tc>
                  <a:txBody>
                    <a:bodyPr/>
                    <a:lstStyle/>
                    <a:p>
                      <a:pPr algn="ctr"/>
                      <a:r>
                        <a:rPr lang="fr-FR" sz="1200" dirty="0" smtClean="0"/>
                        <a:t>Totaux</a:t>
                      </a:r>
                      <a:endParaRPr lang="fr-FR" sz="1200" dirty="0"/>
                    </a:p>
                  </a:txBody>
                  <a:tcPr/>
                </a:tc>
              </a:tr>
              <a:tr h="272162">
                <a:tc>
                  <a:txBody>
                    <a:bodyPr/>
                    <a:lstStyle/>
                    <a:p>
                      <a:r>
                        <a:rPr lang="fr-FR" sz="1200" dirty="0" smtClean="0"/>
                        <a:t>Championnat D2A</a:t>
                      </a:r>
                      <a:endParaRPr lang="fr-FR" sz="1200" dirty="0"/>
                    </a:p>
                  </a:txBody>
                  <a:tcPr/>
                </a:tc>
                <a:tc>
                  <a:txBody>
                    <a:bodyPr/>
                    <a:lstStyle/>
                    <a:p>
                      <a:pPr algn="ctr"/>
                      <a:r>
                        <a:rPr lang="fr-FR" sz="1200" dirty="0" smtClean="0"/>
                        <a:t>24</a:t>
                      </a:r>
                      <a:endParaRPr lang="fr-FR" sz="1200" dirty="0"/>
                    </a:p>
                  </a:txBody>
                  <a:tcPr/>
                </a:tc>
                <a:tc rowSpan="8">
                  <a:txBody>
                    <a:bodyPr/>
                    <a:lstStyle/>
                    <a:p>
                      <a:pPr algn="ctr"/>
                      <a:r>
                        <a:rPr lang="fr-FR" sz="1800" dirty="0" smtClean="0"/>
                        <a:t>113</a:t>
                      </a:r>
                      <a:endParaRPr lang="fr-FR" sz="1800" dirty="0"/>
                    </a:p>
                  </a:txBody>
                  <a:tcPr anchor="ctr"/>
                </a:tc>
              </a:tr>
              <a:tr h="269304">
                <a:tc>
                  <a:txBody>
                    <a:bodyPr/>
                    <a:lstStyle/>
                    <a:p>
                      <a:r>
                        <a:rPr lang="fr-FR" sz="1200" dirty="0" smtClean="0"/>
                        <a:t>Championnat</a:t>
                      </a:r>
                      <a:r>
                        <a:rPr lang="fr-FR" sz="1200" baseline="0" dirty="0" smtClean="0"/>
                        <a:t> D2B</a:t>
                      </a:r>
                      <a:endParaRPr lang="fr-FR" sz="1200" dirty="0"/>
                    </a:p>
                  </a:txBody>
                  <a:tcPr/>
                </a:tc>
                <a:tc>
                  <a:txBody>
                    <a:bodyPr/>
                    <a:lstStyle/>
                    <a:p>
                      <a:pPr algn="ctr"/>
                      <a:r>
                        <a:rPr lang="fr-FR" sz="1200" dirty="0" smtClean="0"/>
                        <a:t>24</a:t>
                      </a:r>
                      <a:endParaRPr lang="fr-FR" sz="1200" dirty="0"/>
                    </a:p>
                  </a:txBody>
                  <a:tcPr/>
                </a:tc>
                <a:tc vMerge="1">
                  <a:txBody>
                    <a:bodyPr/>
                    <a:lstStyle/>
                    <a:p>
                      <a:endParaRPr lang="fr-FR" sz="1400" dirty="0"/>
                    </a:p>
                  </a:txBody>
                  <a:tcPr/>
                </a:tc>
              </a:tr>
              <a:tr h="269304">
                <a:tc>
                  <a:txBody>
                    <a:bodyPr/>
                    <a:lstStyle/>
                    <a:p>
                      <a:r>
                        <a:rPr lang="fr-FR" sz="1200" dirty="0" smtClean="0"/>
                        <a:t>Championnat retraités</a:t>
                      </a:r>
                      <a:endParaRPr lang="fr-FR" sz="1200" dirty="0"/>
                    </a:p>
                  </a:txBody>
                  <a:tcPr/>
                </a:tc>
                <a:tc>
                  <a:txBody>
                    <a:bodyPr/>
                    <a:lstStyle/>
                    <a:p>
                      <a:pPr algn="ctr"/>
                      <a:r>
                        <a:rPr lang="fr-FR" sz="1200" dirty="0" smtClean="0"/>
                        <a:t>32</a:t>
                      </a:r>
                      <a:endParaRPr lang="fr-FR" sz="1200" dirty="0"/>
                    </a:p>
                  </a:txBody>
                  <a:tcPr/>
                </a:tc>
                <a:tc vMerge="1">
                  <a:txBody>
                    <a:bodyPr/>
                    <a:lstStyle/>
                    <a:p>
                      <a:endParaRPr lang="fr-FR" sz="1400" dirty="0"/>
                    </a:p>
                  </a:txBody>
                  <a:tcPr/>
                </a:tc>
              </a:tr>
              <a:tr h="269304">
                <a:tc>
                  <a:txBody>
                    <a:bodyPr/>
                    <a:lstStyle/>
                    <a:p>
                      <a:r>
                        <a:rPr lang="fr-FR" sz="1200" dirty="0" smtClean="0"/>
                        <a:t>Championnat</a:t>
                      </a:r>
                      <a:r>
                        <a:rPr lang="fr-FR" sz="1200" baseline="0" dirty="0" smtClean="0"/>
                        <a:t> individuel</a:t>
                      </a:r>
                      <a:endParaRPr lang="fr-FR" sz="1200" dirty="0"/>
                    </a:p>
                  </a:txBody>
                  <a:tcPr/>
                </a:tc>
                <a:tc>
                  <a:txBody>
                    <a:bodyPr/>
                    <a:lstStyle/>
                    <a:p>
                      <a:pPr algn="ctr"/>
                      <a:r>
                        <a:rPr lang="fr-FR" sz="1200" dirty="0" smtClean="0"/>
                        <a:t>15</a:t>
                      </a:r>
                      <a:endParaRPr lang="fr-FR" sz="1200" dirty="0"/>
                    </a:p>
                  </a:txBody>
                  <a:tcPr/>
                </a:tc>
                <a:tc vMerge="1">
                  <a:txBody>
                    <a:bodyPr/>
                    <a:lstStyle/>
                    <a:p>
                      <a:endParaRPr lang="fr-FR" sz="1400" dirty="0"/>
                    </a:p>
                  </a:txBody>
                  <a:tcPr/>
                </a:tc>
              </a:tr>
              <a:tr h="269304">
                <a:tc>
                  <a:txBody>
                    <a:bodyPr/>
                    <a:lstStyle/>
                    <a:p>
                      <a:r>
                        <a:rPr lang="fr-FR" sz="1200" dirty="0" smtClean="0"/>
                        <a:t>Compétition 36+</a:t>
                      </a:r>
                      <a:endParaRPr lang="fr-FR" sz="1200" dirty="0"/>
                    </a:p>
                  </a:txBody>
                  <a:tcPr/>
                </a:tc>
                <a:tc>
                  <a:txBody>
                    <a:bodyPr/>
                    <a:lstStyle/>
                    <a:p>
                      <a:pPr algn="ctr"/>
                      <a:r>
                        <a:rPr lang="fr-FR" sz="1200" dirty="0" smtClean="0"/>
                        <a:t>0</a:t>
                      </a:r>
                      <a:endParaRPr lang="fr-FR" sz="1200" dirty="0"/>
                    </a:p>
                  </a:txBody>
                  <a:tcPr/>
                </a:tc>
                <a:tc vMerge="1">
                  <a:txBody>
                    <a:bodyPr/>
                    <a:lstStyle/>
                    <a:p>
                      <a:endParaRPr lang="fr-FR"/>
                    </a:p>
                  </a:txBody>
                  <a:tcPr/>
                </a:tc>
              </a:tr>
              <a:tr h="269304">
                <a:tc>
                  <a:txBody>
                    <a:bodyPr/>
                    <a:lstStyle/>
                    <a:p>
                      <a:r>
                        <a:rPr lang="fr-FR" sz="1200" dirty="0" smtClean="0"/>
                        <a:t>Coupe de France</a:t>
                      </a:r>
                      <a:endParaRPr lang="fr-FR" sz="1200" dirty="0"/>
                    </a:p>
                  </a:txBody>
                  <a:tcPr/>
                </a:tc>
                <a:tc>
                  <a:txBody>
                    <a:bodyPr/>
                    <a:lstStyle/>
                    <a:p>
                      <a:pPr algn="ctr"/>
                      <a:r>
                        <a:rPr lang="fr-FR" sz="1200" dirty="0" smtClean="0"/>
                        <a:t>8</a:t>
                      </a:r>
                      <a:endParaRPr lang="fr-FR" sz="1200" dirty="0"/>
                    </a:p>
                  </a:txBody>
                  <a:tcPr/>
                </a:tc>
                <a:tc vMerge="1">
                  <a:txBody>
                    <a:bodyPr/>
                    <a:lstStyle/>
                    <a:p>
                      <a:endParaRPr lang="fr-FR" sz="1400" dirty="0"/>
                    </a:p>
                  </a:txBody>
                  <a:tcPr/>
                </a:tc>
              </a:tr>
              <a:tr h="269304">
                <a:tc>
                  <a:txBody>
                    <a:bodyPr/>
                    <a:lstStyle/>
                    <a:p>
                      <a:r>
                        <a:rPr lang="fr-FR" sz="1200" dirty="0" smtClean="0"/>
                        <a:t>Pitch and put</a:t>
                      </a:r>
                      <a:endParaRPr lang="fr-FR" sz="1200" dirty="0"/>
                    </a:p>
                  </a:txBody>
                  <a:tcPr/>
                </a:tc>
                <a:tc>
                  <a:txBody>
                    <a:bodyPr/>
                    <a:lstStyle/>
                    <a:p>
                      <a:pPr algn="ctr"/>
                      <a:r>
                        <a:rPr lang="fr-FR" sz="1200" dirty="0" smtClean="0"/>
                        <a:t>8</a:t>
                      </a:r>
                      <a:endParaRPr lang="fr-FR" sz="1200" dirty="0"/>
                    </a:p>
                  </a:txBody>
                  <a:tcPr/>
                </a:tc>
                <a:tc vMerge="1">
                  <a:txBody>
                    <a:bodyPr/>
                    <a:lstStyle/>
                    <a:p>
                      <a:endParaRPr lang="fr-FR"/>
                    </a:p>
                  </a:txBody>
                  <a:tcPr/>
                </a:tc>
              </a:tr>
              <a:tr h="269304">
                <a:tc>
                  <a:txBody>
                    <a:bodyPr/>
                    <a:lstStyle/>
                    <a:p>
                      <a:r>
                        <a:rPr lang="fr-FR" sz="1200" dirty="0" smtClean="0"/>
                        <a:t>Trophée Présidents</a:t>
                      </a:r>
                      <a:endParaRPr lang="fr-FR" sz="1200" dirty="0"/>
                    </a:p>
                  </a:txBody>
                  <a:tcPr/>
                </a:tc>
                <a:tc>
                  <a:txBody>
                    <a:bodyPr/>
                    <a:lstStyle/>
                    <a:p>
                      <a:pPr algn="ctr"/>
                      <a:r>
                        <a:rPr lang="fr-FR" sz="1200" dirty="0" smtClean="0"/>
                        <a:t>2</a:t>
                      </a:r>
                      <a:endParaRPr lang="fr-FR" sz="1200" dirty="0"/>
                    </a:p>
                  </a:txBody>
                  <a:tcPr/>
                </a:tc>
                <a:tc vMerge="1">
                  <a:txBody>
                    <a:bodyPr/>
                    <a:lstStyle/>
                    <a:p>
                      <a:endParaRPr lang="fr-FR" sz="1400" dirty="0"/>
                    </a:p>
                  </a:txBody>
                  <a:tcPr/>
                </a:tc>
              </a:tr>
              <a:tr h="235982">
                <a:tc>
                  <a:txBody>
                    <a:bodyPr/>
                    <a:lstStyle/>
                    <a:p>
                      <a:r>
                        <a:rPr lang="fr-FR" sz="1200" dirty="0" smtClean="0"/>
                        <a:t>Sortie Loisirs semaine</a:t>
                      </a:r>
                      <a:r>
                        <a:rPr lang="fr-FR" sz="1200" baseline="0" dirty="0" smtClean="0"/>
                        <a:t> (5)</a:t>
                      </a:r>
                      <a:endParaRPr lang="fr-FR" sz="1200" dirty="0"/>
                    </a:p>
                  </a:txBody>
                  <a:tcPr/>
                </a:tc>
                <a:tc>
                  <a:txBody>
                    <a:bodyPr/>
                    <a:lstStyle/>
                    <a:p>
                      <a:pPr algn="ctr"/>
                      <a:r>
                        <a:rPr lang="fr-FR" sz="1200" dirty="0" smtClean="0"/>
                        <a:t>12</a:t>
                      </a:r>
                      <a:r>
                        <a:rPr lang="fr-FR" sz="1200" baseline="0" dirty="0" smtClean="0"/>
                        <a:t> / sortie</a:t>
                      </a:r>
                      <a:endParaRPr lang="fr-FR" sz="1200" dirty="0"/>
                    </a:p>
                  </a:txBody>
                  <a:tcPr/>
                </a:tc>
                <a:tc rowSpan="2">
                  <a:txBody>
                    <a:bodyPr/>
                    <a:lstStyle/>
                    <a:p>
                      <a:pPr algn="ctr"/>
                      <a:r>
                        <a:rPr lang="fr-FR" sz="1800" dirty="0" smtClean="0"/>
                        <a:t>84</a:t>
                      </a:r>
                      <a:endParaRPr lang="fr-FR" sz="1800" dirty="0"/>
                    </a:p>
                  </a:txBody>
                  <a:tcPr/>
                </a:tc>
              </a:tr>
              <a:tr h="249694">
                <a:tc>
                  <a:txBody>
                    <a:bodyPr/>
                    <a:lstStyle/>
                    <a:p>
                      <a:r>
                        <a:rPr lang="fr-FR" sz="1200" dirty="0" smtClean="0"/>
                        <a:t>Sorite Loisirs </a:t>
                      </a:r>
                      <a:r>
                        <a:rPr lang="fr-FR" sz="1200" dirty="0" err="1" smtClean="0"/>
                        <a:t>Week</a:t>
                      </a:r>
                      <a:r>
                        <a:rPr lang="fr-FR" sz="1200" dirty="0" smtClean="0"/>
                        <a:t> end</a:t>
                      </a:r>
                      <a:endParaRPr lang="fr-FR" sz="1200" dirty="0"/>
                    </a:p>
                  </a:txBody>
                  <a:tcPr/>
                </a:tc>
                <a:tc>
                  <a:txBody>
                    <a:bodyPr/>
                    <a:lstStyle/>
                    <a:p>
                      <a:pPr algn="ctr"/>
                      <a:r>
                        <a:rPr lang="fr-FR" sz="1200" dirty="0" smtClean="0"/>
                        <a:t>12 / jour</a:t>
                      </a:r>
                      <a:endParaRPr lang="fr-FR" sz="1200" dirty="0"/>
                    </a:p>
                  </a:txBody>
                  <a:tcPr/>
                </a:tc>
                <a:tc vMerge="1">
                  <a:txBody>
                    <a:bodyPr/>
                    <a:lstStyle/>
                    <a:p>
                      <a:pPr algn="ctr"/>
                      <a:endParaRPr lang="fr-FR" sz="1800" dirty="0"/>
                    </a:p>
                  </a:txBody>
                  <a:tcPr/>
                </a:tc>
              </a:tr>
              <a:tr h="287226">
                <a:tc>
                  <a:txBody>
                    <a:bodyPr/>
                    <a:lstStyle/>
                    <a:p>
                      <a:r>
                        <a:rPr lang="fr-FR" sz="1200" dirty="0" smtClean="0"/>
                        <a:t>Trophée Grand Ouest</a:t>
                      </a:r>
                      <a:endParaRPr lang="fr-FR" sz="1200" dirty="0"/>
                    </a:p>
                  </a:txBody>
                  <a:tcPr/>
                </a:tc>
                <a:tc>
                  <a:txBody>
                    <a:bodyPr/>
                    <a:lstStyle/>
                    <a:p>
                      <a:pPr algn="ctr"/>
                      <a:r>
                        <a:rPr lang="fr-FR" sz="1200" dirty="0" smtClean="0"/>
                        <a:t>10</a:t>
                      </a:r>
                      <a:endParaRPr lang="fr-FR" sz="1200" dirty="0"/>
                    </a:p>
                  </a:txBody>
                  <a:tcPr/>
                </a:tc>
                <a:tc rowSpan="5">
                  <a:txBody>
                    <a:bodyPr/>
                    <a:lstStyle/>
                    <a:p>
                      <a:pPr algn="ctr"/>
                      <a:r>
                        <a:rPr lang="fr-FR" sz="1800" dirty="0" smtClean="0"/>
                        <a:t>98</a:t>
                      </a:r>
                      <a:endParaRPr lang="fr-FR" sz="1800" dirty="0"/>
                    </a:p>
                  </a:txBody>
                  <a:tcPr anchor="ctr"/>
                </a:tc>
              </a:tr>
              <a:tr h="282765">
                <a:tc>
                  <a:txBody>
                    <a:bodyPr/>
                    <a:lstStyle/>
                    <a:p>
                      <a:r>
                        <a:rPr lang="fr-FR" sz="1200" dirty="0" smtClean="0"/>
                        <a:t>Jeux Nationaux Sport Entreprises</a:t>
                      </a:r>
                      <a:endParaRPr lang="fr-FR" sz="1200" dirty="0"/>
                    </a:p>
                  </a:txBody>
                  <a:tcPr/>
                </a:tc>
                <a:tc>
                  <a:txBody>
                    <a:bodyPr/>
                    <a:lstStyle/>
                    <a:p>
                      <a:pPr algn="ctr"/>
                      <a:r>
                        <a:rPr lang="fr-FR" sz="1200" dirty="0" smtClean="0"/>
                        <a:t>0</a:t>
                      </a:r>
                      <a:endParaRPr lang="fr-FR" sz="1200" dirty="0"/>
                    </a:p>
                  </a:txBody>
                  <a:tcPr/>
                </a:tc>
                <a:tc vMerge="1">
                  <a:txBody>
                    <a:bodyPr/>
                    <a:lstStyle/>
                    <a:p>
                      <a:endParaRPr lang="fr-FR" sz="1400" dirty="0"/>
                    </a:p>
                  </a:txBody>
                  <a:tcPr/>
                </a:tc>
              </a:tr>
              <a:tr h="282765">
                <a:tc>
                  <a:txBody>
                    <a:bodyPr/>
                    <a:lstStyle/>
                    <a:p>
                      <a:r>
                        <a:rPr lang="fr-FR" sz="1200" dirty="0" smtClean="0"/>
                        <a:t>Compétitions de classement (2)</a:t>
                      </a:r>
                      <a:endParaRPr lang="fr-FR" sz="1200" dirty="0"/>
                    </a:p>
                  </a:txBody>
                  <a:tcPr/>
                </a:tc>
                <a:tc>
                  <a:txBody>
                    <a:bodyPr/>
                    <a:lstStyle/>
                    <a:p>
                      <a:pPr algn="ctr"/>
                      <a:r>
                        <a:rPr lang="fr-FR" sz="1200" dirty="0" smtClean="0"/>
                        <a:t>10/ compétition</a:t>
                      </a:r>
                      <a:endParaRPr lang="fr-FR" sz="1200" dirty="0"/>
                    </a:p>
                  </a:txBody>
                  <a:tcPr/>
                </a:tc>
                <a:tc vMerge="1">
                  <a:txBody>
                    <a:bodyPr/>
                    <a:lstStyle/>
                    <a:p>
                      <a:endParaRPr lang="fr-FR" sz="1400" dirty="0"/>
                    </a:p>
                  </a:txBody>
                  <a:tcPr/>
                </a:tc>
              </a:tr>
              <a:tr h="282765">
                <a:tc>
                  <a:txBody>
                    <a:bodyPr/>
                    <a:lstStyle/>
                    <a:p>
                      <a:r>
                        <a:rPr lang="fr-FR" sz="1200" dirty="0" smtClean="0"/>
                        <a:t>Rencontre EQ1</a:t>
                      </a:r>
                      <a:r>
                        <a:rPr lang="fr-FR" sz="1200" baseline="0" dirty="0" smtClean="0"/>
                        <a:t> vs EQ 2</a:t>
                      </a:r>
                      <a:endParaRPr lang="fr-FR" sz="1200" dirty="0"/>
                    </a:p>
                  </a:txBody>
                  <a:tcPr/>
                </a:tc>
                <a:tc>
                  <a:txBody>
                    <a:bodyPr/>
                    <a:lstStyle/>
                    <a:p>
                      <a:pPr algn="ctr"/>
                      <a:r>
                        <a:rPr lang="fr-FR" sz="1200" dirty="0" smtClean="0"/>
                        <a:t>20</a:t>
                      </a:r>
                      <a:endParaRPr lang="fr-FR" sz="1200" dirty="0"/>
                    </a:p>
                  </a:txBody>
                  <a:tcPr/>
                </a:tc>
                <a:tc vMerge="1">
                  <a:txBody>
                    <a:bodyPr/>
                    <a:lstStyle/>
                    <a:p>
                      <a:endParaRPr lang="fr-FR"/>
                    </a:p>
                  </a:txBody>
                  <a:tcPr/>
                </a:tc>
              </a:tr>
              <a:tr h="282765">
                <a:tc>
                  <a:txBody>
                    <a:bodyPr/>
                    <a:lstStyle/>
                    <a:p>
                      <a:r>
                        <a:rPr lang="fr-FR" sz="1200" dirty="0" smtClean="0"/>
                        <a:t>Challenge annuel</a:t>
                      </a:r>
                      <a:endParaRPr lang="fr-FR" sz="1200" dirty="0"/>
                    </a:p>
                  </a:txBody>
                  <a:tcPr/>
                </a:tc>
                <a:tc>
                  <a:txBody>
                    <a:bodyPr/>
                    <a:lstStyle/>
                    <a:p>
                      <a:pPr algn="ctr"/>
                      <a:r>
                        <a:rPr lang="fr-FR" sz="1200" dirty="0" smtClean="0"/>
                        <a:t>20</a:t>
                      </a:r>
                      <a:endParaRPr lang="fr-FR" sz="1200" dirty="0"/>
                    </a:p>
                  </a:txBody>
                  <a:tcPr/>
                </a:tc>
                <a:tc vMerge="1">
                  <a:txBody>
                    <a:bodyPr/>
                    <a:lstStyle/>
                    <a:p>
                      <a:endParaRPr lang="fr-FR" sz="1400" dirty="0"/>
                    </a:p>
                  </a:txBody>
                  <a:tcPr/>
                </a:tc>
              </a:tr>
              <a:tr h="226984">
                <a:tc>
                  <a:txBody>
                    <a:bodyPr/>
                    <a:lstStyle/>
                    <a:p>
                      <a:r>
                        <a:rPr lang="fr-FR" sz="1200" b="0" dirty="0" smtClean="0">
                          <a:solidFill>
                            <a:schemeClr val="tx1"/>
                          </a:solidFill>
                        </a:rPr>
                        <a:t>Challenge</a:t>
                      </a:r>
                      <a:r>
                        <a:rPr lang="fr-FR" sz="1200" b="0" baseline="0" dirty="0" smtClean="0">
                          <a:solidFill>
                            <a:schemeClr val="tx1"/>
                          </a:solidFill>
                        </a:rPr>
                        <a:t> USEAB (2 rencontres : aller – retour)</a:t>
                      </a:r>
                      <a:endParaRPr lang="fr-FR" sz="1200" b="0" dirty="0">
                        <a:solidFill>
                          <a:schemeClr val="tx1"/>
                        </a:solidFill>
                      </a:endParaRPr>
                    </a:p>
                  </a:txBody>
                  <a:tcPr/>
                </a:tc>
                <a:tc>
                  <a:txBody>
                    <a:bodyPr/>
                    <a:lstStyle/>
                    <a:p>
                      <a:pPr algn="ctr"/>
                      <a:r>
                        <a:rPr lang="fr-FR" sz="1200" b="0" dirty="0" smtClean="0">
                          <a:solidFill>
                            <a:schemeClr val="tx1"/>
                          </a:solidFill>
                        </a:rPr>
                        <a:t>10 / Match</a:t>
                      </a:r>
                      <a:endParaRPr lang="fr-FR" sz="1200" b="0" dirty="0">
                        <a:solidFill>
                          <a:schemeClr val="tx1"/>
                        </a:solidFill>
                      </a:endParaRPr>
                    </a:p>
                  </a:txBody>
                  <a:tcPr/>
                </a:tc>
                <a:tc>
                  <a:txBody>
                    <a:bodyPr/>
                    <a:lstStyle/>
                    <a:p>
                      <a:pPr algn="ctr"/>
                      <a:endParaRPr lang="fr-FR" sz="1800" b="0" dirty="0">
                        <a:solidFill>
                          <a:schemeClr val="tx1"/>
                        </a:solidFill>
                      </a:endParaRPr>
                    </a:p>
                  </a:txBody>
                  <a:tcPr anchor="ctr"/>
                </a:tc>
              </a:tr>
              <a:tr h="221264">
                <a:tc>
                  <a:txBody>
                    <a:bodyPr/>
                    <a:lstStyle/>
                    <a:p>
                      <a:r>
                        <a:rPr lang="fr-FR" sz="1200" b="0" dirty="0" smtClean="0">
                          <a:solidFill>
                            <a:schemeClr val="tx1"/>
                          </a:solidFill>
                        </a:rPr>
                        <a:t>CD 37 Championnat individuel</a:t>
                      </a:r>
                      <a:endParaRPr lang="fr-FR" sz="1200" b="0" dirty="0">
                        <a:solidFill>
                          <a:schemeClr val="tx1"/>
                        </a:solidFill>
                      </a:endParaRPr>
                    </a:p>
                  </a:txBody>
                  <a:tcPr/>
                </a:tc>
                <a:tc>
                  <a:txBody>
                    <a:bodyPr/>
                    <a:lstStyle/>
                    <a:p>
                      <a:pPr algn="ctr"/>
                      <a:r>
                        <a:rPr lang="fr-FR" sz="1200" b="0" dirty="0" smtClean="0">
                          <a:solidFill>
                            <a:schemeClr val="tx1"/>
                          </a:solidFill>
                        </a:rPr>
                        <a:t>4</a:t>
                      </a:r>
                      <a:endParaRPr lang="fr-FR" sz="1200" b="0" dirty="0">
                        <a:solidFill>
                          <a:schemeClr val="tx1"/>
                        </a:solidFill>
                      </a:endParaRPr>
                    </a:p>
                  </a:txBody>
                  <a:tcPr/>
                </a:tc>
                <a:tc>
                  <a:txBody>
                    <a:bodyPr/>
                    <a:lstStyle/>
                    <a:p>
                      <a:pPr algn="ctr"/>
                      <a:endParaRPr lang="fr-FR" sz="1800" b="0" dirty="0">
                        <a:solidFill>
                          <a:schemeClr val="tx1"/>
                        </a:solidFill>
                      </a:endParaRPr>
                    </a:p>
                  </a:txBody>
                  <a:tcPr anchor="ctr"/>
                </a:tc>
              </a:tr>
              <a:tr h="364058">
                <a:tc>
                  <a:txBody>
                    <a:bodyPr/>
                    <a:lstStyle/>
                    <a:p>
                      <a:r>
                        <a:rPr lang="fr-FR" sz="1200" b="0" dirty="0" smtClean="0">
                          <a:solidFill>
                            <a:schemeClr val="tx1"/>
                          </a:solidFill>
                        </a:rPr>
                        <a:t>CD 37 </a:t>
                      </a:r>
                      <a:r>
                        <a:rPr lang="fr-FR" sz="1200" b="0" dirty="0" err="1" smtClean="0">
                          <a:solidFill>
                            <a:schemeClr val="tx1"/>
                          </a:solidFill>
                        </a:rPr>
                        <a:t>Scramble</a:t>
                      </a:r>
                      <a:r>
                        <a:rPr lang="fr-FR" sz="1200" b="0" baseline="0" dirty="0" smtClean="0">
                          <a:solidFill>
                            <a:schemeClr val="tx1"/>
                          </a:solidFill>
                        </a:rPr>
                        <a:t> à 2</a:t>
                      </a:r>
                      <a:endParaRPr lang="fr-FR" sz="1200" b="0" dirty="0">
                        <a:solidFill>
                          <a:schemeClr val="tx1"/>
                        </a:solidFill>
                      </a:endParaRPr>
                    </a:p>
                  </a:txBody>
                  <a:tcPr/>
                </a:tc>
                <a:tc>
                  <a:txBody>
                    <a:bodyPr/>
                    <a:lstStyle/>
                    <a:p>
                      <a:pPr algn="ctr"/>
                      <a:r>
                        <a:rPr lang="fr-FR" sz="1200" b="0" dirty="0" smtClean="0">
                          <a:solidFill>
                            <a:schemeClr val="tx1"/>
                          </a:solidFill>
                        </a:rPr>
                        <a:t>4</a:t>
                      </a:r>
                      <a:endParaRPr lang="fr-FR" sz="1200" b="0" dirty="0">
                        <a:solidFill>
                          <a:schemeClr val="tx1"/>
                        </a:solidFill>
                      </a:endParaRPr>
                    </a:p>
                  </a:txBody>
                  <a:tcPr/>
                </a:tc>
                <a:tc>
                  <a:txBody>
                    <a:bodyPr/>
                    <a:lstStyle/>
                    <a:p>
                      <a:pPr algn="ctr"/>
                      <a:endParaRPr lang="fr-FR" sz="1800" b="0" dirty="0">
                        <a:solidFill>
                          <a:schemeClr val="tx1"/>
                        </a:solidFill>
                      </a:endParaRPr>
                    </a:p>
                  </a:txBody>
                  <a:tcPr anchor="ctr"/>
                </a:tc>
              </a:tr>
            </a:tbl>
          </a:graphicData>
        </a:graphic>
      </p:graphicFrame>
      <p:sp>
        <p:nvSpPr>
          <p:cNvPr id="12" name="ZoneTexte 11"/>
          <p:cNvSpPr txBox="1"/>
          <p:nvPr/>
        </p:nvSpPr>
        <p:spPr>
          <a:xfrm>
            <a:off x="4932040" y="332656"/>
            <a:ext cx="3168352" cy="369332"/>
          </a:xfrm>
          <a:prstGeom prst="rect">
            <a:avLst/>
          </a:prstGeom>
          <a:noFill/>
          <a:ln>
            <a:solidFill>
              <a:schemeClr val="accent1"/>
            </a:solidFill>
          </a:ln>
        </p:spPr>
        <p:txBody>
          <a:bodyPr wrap="square" rtlCol="0">
            <a:spAutoFit/>
          </a:bodyPr>
          <a:lstStyle/>
          <a:p>
            <a:r>
              <a:rPr lang="fr-FR" smtClean="0">
                <a:solidFill>
                  <a:schemeClr val="accent6">
                    <a:lumMod val="75000"/>
                  </a:schemeClr>
                </a:solidFill>
              </a:rPr>
              <a:t>295 </a:t>
            </a:r>
            <a:r>
              <a:rPr lang="fr-FR" dirty="0" smtClean="0">
                <a:solidFill>
                  <a:schemeClr val="accent6">
                    <a:lumMod val="75000"/>
                  </a:schemeClr>
                </a:solidFill>
              </a:rPr>
              <a:t>GF inscrits au budget 2022</a:t>
            </a:r>
            <a:endParaRPr lang="fr-FR" dirty="0">
              <a:solidFill>
                <a:schemeClr val="accent6">
                  <a:lumMod val="75000"/>
                </a:schemeClr>
              </a:solidFill>
            </a:endParaRPr>
          </a:p>
        </p:txBody>
      </p:sp>
      <p:sp>
        <p:nvSpPr>
          <p:cNvPr id="6" name="Espace réservé du numéro de diapositive 5"/>
          <p:cNvSpPr>
            <a:spLocks noGrp="1"/>
          </p:cNvSpPr>
          <p:nvPr>
            <p:ph type="sldNum" sz="quarter" idx="22"/>
          </p:nvPr>
        </p:nvSpPr>
        <p:spPr/>
        <p:txBody>
          <a:bodyPr/>
          <a:lstStyle/>
          <a:p>
            <a:pPr algn="r"/>
            <a:fld id="{256D3EEF-DE4E-429D-8EC4-DDC531AFF587}" type="slidenum">
              <a:rPr kumimoji="0" lang="fr-FR" sz="1000" smtClean="0"/>
              <a:pPr algn="r"/>
              <a:t>51</a:t>
            </a:fld>
            <a:endParaRPr kumimoji="0"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PERSPECTIVES AUTRES ACTIVITES 2022</a:t>
            </a:r>
            <a:endParaRPr lang="fr-FR" dirty="0"/>
          </a:p>
        </p:txBody>
      </p:sp>
      <p:sp>
        <p:nvSpPr>
          <p:cNvPr id="10" name="Espace réservé du texte 4"/>
          <p:cNvSpPr>
            <a:spLocks noGrp="1"/>
          </p:cNvSpPr>
          <p:nvPr>
            <p:ph type="body" sz="quarter" idx="14"/>
          </p:nvPr>
        </p:nvSpPr>
        <p:spPr>
          <a:xfrm>
            <a:off x="467544" y="476672"/>
            <a:ext cx="4267200" cy="383704"/>
          </a:xfrm>
        </p:spPr>
        <p:txBody>
          <a:bodyPr>
            <a:noAutofit/>
          </a:bodyPr>
          <a:lstStyle/>
          <a:p>
            <a:r>
              <a:rPr lang="fr-FR" sz="1400" dirty="0" smtClean="0"/>
              <a:t>AUTRES PRESTATIONS : ACHATS GROUPES</a:t>
            </a:r>
            <a:endParaRPr lang="fr-FR" sz="1400" dirty="0"/>
          </a:p>
        </p:txBody>
      </p:sp>
      <p:sp>
        <p:nvSpPr>
          <p:cNvPr id="12" name="ZoneTexte 11"/>
          <p:cNvSpPr txBox="1"/>
          <p:nvPr/>
        </p:nvSpPr>
        <p:spPr>
          <a:xfrm>
            <a:off x="467544" y="1412776"/>
            <a:ext cx="7848872" cy="1169551"/>
          </a:xfrm>
          <a:prstGeom prst="rect">
            <a:avLst/>
          </a:prstGeom>
          <a:noFill/>
        </p:spPr>
        <p:txBody>
          <a:bodyPr wrap="square" rtlCol="0">
            <a:spAutoFit/>
          </a:bodyPr>
          <a:lstStyle/>
          <a:p>
            <a:pPr>
              <a:buFont typeface="Arial" pitchFamily="34" charset="0"/>
              <a:buChar char="•"/>
            </a:pPr>
            <a:r>
              <a:rPr lang="fr-FR" sz="1400" dirty="0" smtClean="0"/>
              <a:t> Achat de balles </a:t>
            </a:r>
            <a:r>
              <a:rPr lang="fr-FR" sz="1400" dirty="0" err="1" smtClean="0"/>
              <a:t>logotées</a:t>
            </a:r>
            <a:r>
              <a:rPr lang="fr-FR" sz="1400" dirty="0" smtClean="0"/>
              <a:t> : fin 2022</a:t>
            </a:r>
          </a:p>
          <a:p>
            <a:pPr>
              <a:buFont typeface="Arial" pitchFamily="34" charset="0"/>
              <a:buChar char="•"/>
            </a:pPr>
            <a:r>
              <a:rPr lang="fr-FR" sz="1400" dirty="0" smtClean="0"/>
              <a:t> Achat de tenues (nouveaux membres seulement) : selon disponibilités budgétaires 2022 </a:t>
            </a:r>
            <a:r>
              <a:rPr lang="fr-FR" sz="1400" dirty="0" err="1" smtClean="0"/>
              <a:t>Gazelec</a:t>
            </a:r>
            <a:r>
              <a:rPr lang="fr-FR" sz="1400" dirty="0" smtClean="0"/>
              <a:t> 37 </a:t>
            </a:r>
          </a:p>
          <a:p>
            <a:pPr>
              <a:buFont typeface="Arial" pitchFamily="34" charset="0"/>
              <a:buChar char="•"/>
            </a:pPr>
            <a:r>
              <a:rPr lang="fr-FR" sz="1400" dirty="0" smtClean="0"/>
              <a:t> Achat de GF Blue Green : fin 2022 lors de l’opération Black Friday</a:t>
            </a:r>
          </a:p>
          <a:p>
            <a:pPr>
              <a:buFont typeface="Arial" pitchFamily="34" charset="0"/>
              <a:buChar char="•"/>
            </a:pPr>
            <a:r>
              <a:rPr lang="fr-FR" sz="1400" dirty="0" smtClean="0"/>
              <a:t> Carte </a:t>
            </a:r>
            <a:r>
              <a:rPr lang="fr-FR" sz="1400" dirty="0" err="1" smtClean="0"/>
              <a:t>Golfy</a:t>
            </a:r>
            <a:r>
              <a:rPr lang="fr-FR" sz="1400" dirty="0" smtClean="0"/>
              <a:t> 2022 : tarif préférentiel proposé directement par </a:t>
            </a:r>
            <a:r>
              <a:rPr lang="fr-FR" sz="1400" dirty="0" err="1" smtClean="0"/>
              <a:t>Golfy</a:t>
            </a:r>
            <a:r>
              <a:rPr lang="fr-FR" sz="1400" dirty="0" smtClean="0"/>
              <a:t> (</a:t>
            </a:r>
            <a:r>
              <a:rPr lang="fr-FR" sz="1400" dirty="0" err="1" smtClean="0"/>
              <a:t>cf</a:t>
            </a:r>
            <a:r>
              <a:rPr lang="fr-FR" sz="1400" dirty="0" smtClean="0"/>
              <a:t> site internet)</a:t>
            </a:r>
          </a:p>
          <a:p>
            <a:pPr>
              <a:buFont typeface="Arial" pitchFamily="34" charset="0"/>
              <a:buChar char="•"/>
            </a:pPr>
            <a:r>
              <a:rPr lang="fr-FR" sz="1400" dirty="0" smtClean="0"/>
              <a:t> Carte Be Golf : gratuite via Blue Green Tours </a:t>
            </a:r>
            <a:r>
              <a:rPr lang="fr-FR" sz="1400" dirty="0" err="1" smtClean="0"/>
              <a:t>Ardrée</a:t>
            </a:r>
            <a:r>
              <a:rPr lang="fr-FR" sz="1400" dirty="0" smtClean="0"/>
              <a:t> </a:t>
            </a:r>
            <a:r>
              <a:rPr lang="fr-FR" sz="1200" dirty="0" smtClean="0"/>
              <a:t>(fournir carte CCAS </a:t>
            </a:r>
            <a:r>
              <a:rPr lang="fr-FR" sz="1200" dirty="0" err="1" smtClean="0"/>
              <a:t>Activ</a:t>
            </a:r>
            <a:r>
              <a:rPr lang="fr-FR" sz="1200" dirty="0" smtClean="0"/>
              <a:t>)</a:t>
            </a:r>
            <a:endParaRPr lang="fr-FR" sz="1200" dirty="0"/>
          </a:p>
        </p:txBody>
      </p:sp>
      <p:sp>
        <p:nvSpPr>
          <p:cNvPr id="14" name="Espace réservé du numéro de diapositive 13"/>
          <p:cNvSpPr>
            <a:spLocks noGrp="1"/>
          </p:cNvSpPr>
          <p:nvPr>
            <p:ph type="sldNum" sz="quarter" idx="22"/>
          </p:nvPr>
        </p:nvSpPr>
        <p:spPr/>
        <p:txBody>
          <a:bodyPr/>
          <a:lstStyle/>
          <a:p>
            <a:pPr algn="r"/>
            <a:fld id="{256D3EEF-DE4E-429D-8EC4-DDC531AFF587}" type="slidenum">
              <a:rPr kumimoji="0" lang="fr-FR" sz="1000" smtClean="0"/>
              <a:pPr algn="r"/>
              <a:t>52</a:t>
            </a:fld>
            <a:endParaRPr kumimoji="0" lang="fr-FR" dirty="0"/>
          </a:p>
        </p:txBody>
      </p:sp>
      <p:sp>
        <p:nvSpPr>
          <p:cNvPr id="21" name="Espace réservé du texte 4"/>
          <p:cNvSpPr>
            <a:spLocks noGrp="1"/>
          </p:cNvSpPr>
          <p:nvPr>
            <p:ph type="body" sz="quarter" idx="14"/>
          </p:nvPr>
        </p:nvSpPr>
        <p:spPr>
          <a:xfrm>
            <a:off x="467544" y="3284984"/>
            <a:ext cx="4267200" cy="383704"/>
          </a:xfrm>
        </p:spPr>
        <p:txBody>
          <a:bodyPr>
            <a:noAutofit/>
          </a:bodyPr>
          <a:lstStyle/>
          <a:p>
            <a:r>
              <a:rPr lang="fr-FR" sz="1400" dirty="0" smtClean="0"/>
              <a:t>AUTRES PROJETS ENVISAGES</a:t>
            </a:r>
            <a:endParaRPr lang="fr-FR" sz="1400" dirty="0"/>
          </a:p>
        </p:txBody>
      </p:sp>
      <p:sp>
        <p:nvSpPr>
          <p:cNvPr id="22" name="ZoneTexte 21"/>
          <p:cNvSpPr txBox="1"/>
          <p:nvPr/>
        </p:nvSpPr>
        <p:spPr>
          <a:xfrm>
            <a:off x="539552" y="3933056"/>
            <a:ext cx="7848872" cy="307777"/>
          </a:xfrm>
          <a:prstGeom prst="rect">
            <a:avLst/>
          </a:prstGeom>
          <a:noFill/>
        </p:spPr>
        <p:txBody>
          <a:bodyPr wrap="square" rtlCol="0">
            <a:spAutoFit/>
          </a:bodyPr>
          <a:lstStyle/>
          <a:p>
            <a:pPr>
              <a:buFont typeface="Arial" pitchFamily="34" charset="0"/>
              <a:buChar char="•"/>
            </a:pPr>
            <a:r>
              <a:rPr lang="fr-FR" sz="1400" dirty="0" smtClean="0">
                <a:solidFill>
                  <a:srgbClr val="FF0000"/>
                </a:solidFill>
              </a:rPr>
              <a:t> Jouer au golf sur simulateur à Langeais ?? </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RAPPEL COMPOSITION BUREAU 2021</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53</a:t>
            </a:fld>
            <a:endParaRPr kumimoji="0"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BUREAU  GAZELEC  37 GOLF POUR 2022/ 2023</a:t>
            </a:r>
            <a:endParaRPr lang="fr-FR" b="1" dirty="0"/>
          </a:p>
        </p:txBody>
      </p:sp>
      <p:sp>
        <p:nvSpPr>
          <p:cNvPr id="5" name="Espace réservé du texte 4"/>
          <p:cNvSpPr>
            <a:spLocks noGrp="1"/>
          </p:cNvSpPr>
          <p:nvPr>
            <p:ph type="body" sz="quarter" idx="14"/>
          </p:nvPr>
        </p:nvSpPr>
        <p:spPr>
          <a:xfrm>
            <a:off x="323528" y="332656"/>
            <a:ext cx="8011616" cy="383704"/>
          </a:xfrm>
        </p:spPr>
        <p:txBody>
          <a:bodyPr>
            <a:normAutofit/>
          </a:bodyPr>
          <a:lstStyle/>
          <a:p>
            <a:r>
              <a:rPr lang="fr-FR" sz="1600" dirty="0" smtClean="0"/>
              <a:t>LE BUREAU POUR 2022 ET 2023 – </a:t>
            </a:r>
            <a:r>
              <a:rPr lang="fr-FR" sz="1600" dirty="0" smtClean="0">
                <a:solidFill>
                  <a:schemeClr val="accent4">
                    <a:lumMod val="75000"/>
                  </a:schemeClr>
                </a:solidFill>
              </a:rPr>
              <a:t>MERCI DE PARTICIPER AU </a:t>
            </a:r>
            <a:r>
              <a:rPr lang="fr-FR" sz="1600" smtClean="0">
                <a:solidFill>
                  <a:schemeClr val="accent4">
                    <a:lumMod val="75000"/>
                  </a:schemeClr>
                </a:solidFill>
              </a:rPr>
              <a:t>VOTE PROPOSE</a:t>
            </a:r>
            <a:endParaRPr lang="fr-FR" sz="1600" dirty="0">
              <a:solidFill>
                <a:schemeClr val="accent4">
                  <a:lumMod val="75000"/>
                </a:schemeClr>
              </a:solidFill>
            </a:endParaRPr>
          </a:p>
        </p:txBody>
      </p:sp>
      <p:sp>
        <p:nvSpPr>
          <p:cNvPr id="14" name="ZoneTexte 13"/>
          <p:cNvSpPr txBox="1"/>
          <p:nvPr/>
        </p:nvSpPr>
        <p:spPr>
          <a:xfrm>
            <a:off x="395536" y="764704"/>
            <a:ext cx="7992888" cy="5878532"/>
          </a:xfrm>
          <a:prstGeom prst="rect">
            <a:avLst/>
          </a:prstGeom>
          <a:noFill/>
        </p:spPr>
        <p:txBody>
          <a:bodyPr wrap="square" rtlCol="0">
            <a:spAutoFit/>
          </a:bodyPr>
          <a:lstStyle/>
          <a:p>
            <a:r>
              <a:rPr lang="fr-FR" sz="1200" dirty="0" smtClean="0"/>
              <a:t>Pour mémoire, le bureau a été élu début 2020 pour un mandat de 2 années. Un renouvellement du bureau est  donc nécessaire pour le mandat 2022/2023. Les membres suivants sont candidats. Les responsabilités au sein du bureau seront définies lors de la  première réunion du bureau  après l’assemblée générale.</a:t>
            </a:r>
          </a:p>
          <a:p>
            <a:endParaRPr lang="fr-FR" sz="1200" b="1" dirty="0" smtClean="0"/>
          </a:p>
          <a:p>
            <a:endParaRPr lang="fr-FR" sz="1200" b="1" dirty="0" smtClean="0"/>
          </a:p>
          <a:p>
            <a:endParaRPr lang="fr-FR" sz="1200" b="1" dirty="0" smtClean="0"/>
          </a:p>
          <a:p>
            <a:endParaRPr lang="fr-FR" sz="1200" b="1" dirty="0" smtClean="0"/>
          </a:p>
          <a:p>
            <a:endParaRPr lang="fr-FR" sz="1600" b="1" dirty="0" smtClean="0"/>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endParaRPr lang="fr-FR" sz="1600" b="1" dirty="0" smtClean="0">
              <a:solidFill>
                <a:srgbClr val="C00000"/>
              </a:solidFill>
            </a:endParaRPr>
          </a:p>
          <a:p>
            <a:r>
              <a:rPr lang="fr-FR" sz="1200" i="1" dirty="0" smtClean="0"/>
              <a:t>Pour info : </a:t>
            </a:r>
          </a:p>
          <a:p>
            <a:pPr>
              <a:buFontTx/>
              <a:buChar char="-"/>
            </a:pPr>
            <a:r>
              <a:rPr lang="fr-FR" sz="1200" i="1" dirty="0" smtClean="0"/>
              <a:t>Nicolas PICHOT participe aux réunions du comité départemental de la Fédération Golf d’Indre et Loire</a:t>
            </a:r>
          </a:p>
          <a:p>
            <a:pPr>
              <a:buFontTx/>
              <a:buChar char="-"/>
            </a:pPr>
            <a:r>
              <a:rPr lang="fr-FR" sz="1200" i="1" dirty="0" smtClean="0"/>
              <a:t> Olivier CHERY est membre de commissions de la Ligue du Centre Golf Entreprises en 2021</a:t>
            </a:r>
            <a:endParaRPr lang="fr-FR" sz="1200" i="1" dirty="0"/>
          </a:p>
        </p:txBody>
      </p:sp>
      <p:sp>
        <p:nvSpPr>
          <p:cNvPr id="6" name="Espace réservé du numéro de diapositive 5"/>
          <p:cNvSpPr>
            <a:spLocks noGrp="1"/>
          </p:cNvSpPr>
          <p:nvPr>
            <p:ph type="sldNum" sz="quarter" idx="22"/>
          </p:nvPr>
        </p:nvSpPr>
        <p:spPr/>
        <p:txBody>
          <a:bodyPr/>
          <a:lstStyle/>
          <a:p>
            <a:pPr algn="r"/>
            <a:fld id="{256D3EEF-DE4E-429D-8EC4-DDC531AFF587}" type="slidenum">
              <a:rPr kumimoji="0" lang="fr-FR" sz="1000" smtClean="0"/>
              <a:pPr algn="r"/>
              <a:t>54</a:t>
            </a:fld>
            <a:endParaRPr kumimoji="0" lang="fr-FR"/>
          </a:p>
        </p:txBody>
      </p:sp>
      <p:graphicFrame>
        <p:nvGraphicFramePr>
          <p:cNvPr id="7" name="Tableau 6"/>
          <p:cNvGraphicFramePr>
            <a:graphicFrameLocks noGrp="1"/>
          </p:cNvGraphicFramePr>
          <p:nvPr/>
        </p:nvGraphicFramePr>
        <p:xfrm>
          <a:off x="179512" y="1484784"/>
          <a:ext cx="8352927" cy="4104454"/>
        </p:xfrm>
        <a:graphic>
          <a:graphicData uri="http://schemas.openxmlformats.org/drawingml/2006/table">
            <a:tbl>
              <a:tblPr firstRow="1" bandRow="1">
                <a:tableStyleId>{10A1B5D5-9B99-4C35-A422-299274C87663}</a:tableStyleId>
              </a:tblPr>
              <a:tblGrid>
                <a:gridCol w="2376264"/>
                <a:gridCol w="2517370"/>
                <a:gridCol w="3459293"/>
              </a:tblGrid>
              <a:tr h="373613">
                <a:tc>
                  <a:txBody>
                    <a:bodyPr/>
                    <a:lstStyle/>
                    <a:p>
                      <a:r>
                        <a:rPr lang="fr-FR" sz="1400" dirty="0" smtClean="0">
                          <a:solidFill>
                            <a:schemeClr val="tx1"/>
                          </a:solidFill>
                        </a:rPr>
                        <a:t>Fonction mandat 2020 - 2021</a:t>
                      </a:r>
                      <a:endParaRPr lang="fr-FR" sz="1400" dirty="0">
                        <a:solidFill>
                          <a:schemeClr val="tx1"/>
                        </a:solidFill>
                      </a:endParaRPr>
                    </a:p>
                  </a:txBody>
                  <a:tcPr/>
                </a:tc>
                <a:tc>
                  <a:txBody>
                    <a:bodyPr/>
                    <a:lstStyle/>
                    <a:p>
                      <a:r>
                        <a:rPr lang="fr-FR" sz="1400" dirty="0" smtClean="0">
                          <a:solidFill>
                            <a:schemeClr val="tx1"/>
                          </a:solidFill>
                        </a:rPr>
                        <a:t>Nom Prénom</a:t>
                      </a:r>
                      <a:endParaRPr lang="fr-FR" sz="1400" dirty="0">
                        <a:solidFill>
                          <a:schemeClr val="tx1"/>
                        </a:solidFill>
                      </a:endParaRPr>
                    </a:p>
                  </a:txBody>
                  <a:tcPr/>
                </a:tc>
                <a:tc>
                  <a:txBody>
                    <a:bodyPr/>
                    <a:lstStyle/>
                    <a:p>
                      <a:r>
                        <a:rPr lang="fr-FR" sz="1400" dirty="0" smtClean="0">
                          <a:solidFill>
                            <a:schemeClr val="tx1"/>
                          </a:solidFill>
                        </a:rPr>
                        <a:t>Liste  candidats mandat 2022 - 2023</a:t>
                      </a:r>
                      <a:endParaRPr lang="fr-FR" sz="1400" dirty="0">
                        <a:solidFill>
                          <a:schemeClr val="tx1"/>
                        </a:solidFill>
                      </a:endParaRPr>
                    </a:p>
                  </a:txBody>
                  <a:tcPr/>
                </a:tc>
              </a:tr>
              <a:tr h="307080">
                <a:tc>
                  <a:txBody>
                    <a:bodyPr/>
                    <a:lstStyle/>
                    <a:p>
                      <a:r>
                        <a:rPr lang="fr-FR" sz="1200" dirty="0" smtClean="0"/>
                        <a:t>Président</a:t>
                      </a:r>
                      <a:endParaRPr lang="fr-FR" sz="1200" dirty="0"/>
                    </a:p>
                  </a:txBody>
                  <a:tcPr/>
                </a:tc>
                <a:tc>
                  <a:txBody>
                    <a:bodyPr/>
                    <a:lstStyle/>
                    <a:p>
                      <a:r>
                        <a:rPr lang="fr-FR" sz="1200" dirty="0" smtClean="0"/>
                        <a:t>PICHOT Nicolas</a:t>
                      </a:r>
                      <a:endParaRPr lang="fr-FR" sz="1200" dirty="0"/>
                    </a:p>
                  </a:txBody>
                  <a:tcPr/>
                </a:tc>
                <a:tc>
                  <a:txBody>
                    <a:bodyPr/>
                    <a:lstStyle/>
                    <a:p>
                      <a:r>
                        <a:rPr lang="fr-FR" sz="1200" dirty="0" smtClean="0"/>
                        <a:t>Candidat</a:t>
                      </a:r>
                      <a:r>
                        <a:rPr lang="fr-FR" sz="1200" baseline="0" dirty="0" smtClean="0"/>
                        <a:t> bureau 2022 - 2023</a:t>
                      </a:r>
                      <a:endParaRPr lang="fr-FR" sz="1200" dirty="0"/>
                    </a:p>
                  </a:txBody>
                  <a:tcPr/>
                </a:tc>
              </a:tr>
              <a:tr h="307080">
                <a:tc>
                  <a:txBody>
                    <a:bodyPr/>
                    <a:lstStyle/>
                    <a:p>
                      <a:r>
                        <a:rPr lang="fr-FR" sz="1200" dirty="0" smtClean="0"/>
                        <a:t>Vice Président</a:t>
                      </a:r>
                      <a:endParaRPr lang="fr-FR" sz="1200" dirty="0"/>
                    </a:p>
                  </a:txBody>
                  <a:tcPr/>
                </a:tc>
                <a:tc>
                  <a:txBody>
                    <a:bodyPr/>
                    <a:lstStyle/>
                    <a:p>
                      <a:r>
                        <a:rPr lang="fr-FR" sz="1200" dirty="0" smtClean="0"/>
                        <a:t>DUDEK Pascal</a:t>
                      </a:r>
                      <a:endParaRPr lang="fr-FR" sz="1200" dirty="0"/>
                    </a:p>
                  </a:txBody>
                  <a:tcPr/>
                </a:tc>
                <a:tc>
                  <a:txBody>
                    <a:bodyPr/>
                    <a:lstStyle/>
                    <a:p>
                      <a:r>
                        <a:rPr lang="fr-FR" sz="1200" dirty="0" smtClean="0">
                          <a:solidFill>
                            <a:schemeClr val="bg1"/>
                          </a:solidFill>
                        </a:rPr>
                        <a:t>Ne se représente pas</a:t>
                      </a:r>
                      <a:endParaRPr lang="fr-FR" sz="1200" dirty="0">
                        <a:solidFill>
                          <a:schemeClr val="bg1"/>
                        </a:solidFill>
                      </a:endParaRPr>
                    </a:p>
                  </a:txBody>
                  <a:tcPr>
                    <a:solidFill>
                      <a:schemeClr val="accent6">
                        <a:lumMod val="75000"/>
                      </a:schemeClr>
                    </a:solidFill>
                  </a:tcPr>
                </a:tc>
              </a:tr>
              <a:tr h="318065">
                <a:tc>
                  <a:txBody>
                    <a:bodyPr/>
                    <a:lstStyle/>
                    <a:p>
                      <a:r>
                        <a:rPr lang="fr-FR" sz="1200" dirty="0" smtClean="0"/>
                        <a:t>Vice Président et Trésorier</a:t>
                      </a:r>
                      <a:endParaRPr lang="fr-FR" sz="1200" dirty="0"/>
                    </a:p>
                  </a:txBody>
                  <a:tcPr/>
                </a:tc>
                <a:tc>
                  <a:txBody>
                    <a:bodyPr/>
                    <a:lstStyle/>
                    <a:p>
                      <a:r>
                        <a:rPr lang="fr-FR" sz="1200" dirty="0" smtClean="0"/>
                        <a:t>BEAUCHET</a:t>
                      </a:r>
                      <a:r>
                        <a:rPr lang="fr-FR" sz="1200" baseline="0" dirty="0" smtClean="0"/>
                        <a:t> Antoine</a:t>
                      </a:r>
                      <a:endParaRPr lang="fr-FR" sz="1200" dirty="0"/>
                    </a:p>
                  </a:txBody>
                  <a:tcPr/>
                </a:tc>
                <a:tc>
                  <a:txBody>
                    <a:bodyPr/>
                    <a:lstStyle/>
                    <a:p>
                      <a:r>
                        <a:rPr lang="fr-FR" sz="1200" dirty="0" smtClean="0"/>
                        <a:t>Candidat bureau 2022 - 2023</a:t>
                      </a:r>
                      <a:endParaRPr lang="fr-FR" sz="1200" dirty="0"/>
                    </a:p>
                  </a:txBody>
                  <a:tcPr/>
                </a:tc>
              </a:tr>
              <a:tr h="307080">
                <a:tc>
                  <a:txBody>
                    <a:bodyPr/>
                    <a:lstStyle/>
                    <a:p>
                      <a:r>
                        <a:rPr lang="fr-FR" sz="1200" dirty="0" smtClean="0"/>
                        <a:t>Trésorier adjoint</a:t>
                      </a:r>
                      <a:endParaRPr lang="fr-FR" sz="1200" dirty="0"/>
                    </a:p>
                  </a:txBody>
                  <a:tcPr/>
                </a:tc>
                <a:tc>
                  <a:txBody>
                    <a:bodyPr/>
                    <a:lstStyle/>
                    <a:p>
                      <a:r>
                        <a:rPr lang="fr-FR" sz="1200" dirty="0" smtClean="0"/>
                        <a:t>HOFFMANN Pascal</a:t>
                      </a:r>
                      <a:endParaRPr lang="fr-FR" sz="1200" dirty="0"/>
                    </a:p>
                  </a:txBody>
                  <a:tcPr/>
                </a:tc>
                <a:tc>
                  <a:txBody>
                    <a:bodyPr/>
                    <a:lstStyle/>
                    <a:p>
                      <a:r>
                        <a:rPr lang="fr-FR" sz="1200" dirty="0" smtClean="0"/>
                        <a:t>Candidat bureau</a:t>
                      </a:r>
                      <a:r>
                        <a:rPr lang="fr-FR" sz="1200" baseline="0" dirty="0" smtClean="0"/>
                        <a:t> 2022 – 2023</a:t>
                      </a:r>
                      <a:endParaRPr lang="fr-FR" sz="1200" dirty="0"/>
                    </a:p>
                  </a:txBody>
                  <a:tcPr>
                    <a:solidFill>
                      <a:schemeClr val="bg1"/>
                    </a:solidFill>
                  </a:tcPr>
                </a:tc>
              </a:tr>
              <a:tr h="307080">
                <a:tc>
                  <a:txBody>
                    <a:bodyPr/>
                    <a:lstStyle/>
                    <a:p>
                      <a:r>
                        <a:rPr lang="fr-FR" sz="1200" dirty="0" smtClean="0"/>
                        <a:t>Secrétaire</a:t>
                      </a:r>
                      <a:endParaRPr lang="fr-FR" sz="1200" dirty="0"/>
                    </a:p>
                  </a:txBody>
                  <a:tcPr/>
                </a:tc>
                <a:tc>
                  <a:txBody>
                    <a:bodyPr/>
                    <a:lstStyle/>
                    <a:p>
                      <a:r>
                        <a:rPr lang="fr-FR" sz="1200" dirty="0" smtClean="0"/>
                        <a:t>GROUSSET Francis</a:t>
                      </a:r>
                      <a:endParaRPr lang="fr-FR" sz="1200" dirty="0"/>
                    </a:p>
                  </a:txBody>
                  <a:tcPr/>
                </a:tc>
                <a:tc>
                  <a:txBody>
                    <a:bodyPr/>
                    <a:lstStyle/>
                    <a:p>
                      <a:r>
                        <a:rPr lang="fr-FR" sz="1200" dirty="0" smtClean="0">
                          <a:solidFill>
                            <a:schemeClr val="bg1"/>
                          </a:solidFill>
                        </a:rPr>
                        <a:t>Ne se représente pas</a:t>
                      </a:r>
                      <a:endParaRPr lang="fr-FR" sz="1200" dirty="0">
                        <a:solidFill>
                          <a:schemeClr val="bg1"/>
                        </a:solidFill>
                      </a:endParaRPr>
                    </a:p>
                  </a:txBody>
                  <a:tcPr>
                    <a:solidFill>
                      <a:schemeClr val="accent6">
                        <a:lumMod val="75000"/>
                      </a:schemeClr>
                    </a:solidFill>
                  </a:tcPr>
                </a:tc>
              </a:tr>
              <a:tr h="294877">
                <a:tc>
                  <a:txBody>
                    <a:bodyPr/>
                    <a:lstStyle/>
                    <a:p>
                      <a:r>
                        <a:rPr lang="fr-FR" sz="1200" dirty="0" smtClean="0"/>
                        <a:t>Secrétaire adjoint</a:t>
                      </a:r>
                      <a:endParaRPr lang="fr-FR" sz="1200" dirty="0"/>
                    </a:p>
                  </a:txBody>
                  <a:tcPr/>
                </a:tc>
                <a:tc>
                  <a:txBody>
                    <a:bodyPr/>
                    <a:lstStyle/>
                    <a:p>
                      <a:r>
                        <a:rPr lang="fr-FR" sz="1200" dirty="0" smtClean="0"/>
                        <a:t>VIOLAIN Jean-Michel</a:t>
                      </a:r>
                      <a:endParaRPr lang="fr-FR" sz="1200" dirty="0"/>
                    </a:p>
                  </a:txBody>
                  <a:tcPr/>
                </a:tc>
                <a:tc>
                  <a:txBody>
                    <a:bodyPr/>
                    <a:lstStyle/>
                    <a:p>
                      <a:r>
                        <a:rPr lang="fr-FR" sz="1200" dirty="0" smtClean="0"/>
                        <a:t>Candidat bureau 2022 - 2023</a:t>
                      </a:r>
                      <a:endParaRPr lang="fr-FR" sz="1200" dirty="0"/>
                    </a:p>
                  </a:txBody>
                  <a:tcPr/>
                </a:tc>
              </a:tr>
              <a:tr h="307080">
                <a:tc>
                  <a:txBody>
                    <a:bodyPr/>
                    <a:lstStyle/>
                    <a:p>
                      <a:r>
                        <a:rPr lang="fr-FR" sz="1200" dirty="0" smtClean="0"/>
                        <a:t>Responsable compétitions</a:t>
                      </a:r>
                      <a:endParaRPr lang="fr-FR" sz="1200" dirty="0"/>
                    </a:p>
                  </a:txBody>
                  <a:tcPr/>
                </a:tc>
                <a:tc>
                  <a:txBody>
                    <a:bodyPr/>
                    <a:lstStyle/>
                    <a:p>
                      <a:r>
                        <a:rPr lang="fr-FR" sz="1200" dirty="0" smtClean="0"/>
                        <a:t>CHERY Olivier</a:t>
                      </a:r>
                      <a:endParaRPr lang="fr-FR" sz="1200" dirty="0"/>
                    </a:p>
                  </a:txBody>
                  <a:tcPr/>
                </a:tc>
                <a:tc>
                  <a:txBody>
                    <a:bodyPr/>
                    <a:lstStyle/>
                    <a:p>
                      <a:r>
                        <a:rPr lang="fr-FR" sz="1200" dirty="0" smtClean="0"/>
                        <a:t>Candidat</a:t>
                      </a:r>
                      <a:r>
                        <a:rPr lang="fr-FR" sz="1200" baseline="0" dirty="0" smtClean="0"/>
                        <a:t> bureau 2022 - 2023</a:t>
                      </a:r>
                      <a:endParaRPr lang="fr-FR" sz="1200" dirty="0"/>
                    </a:p>
                  </a:txBody>
                  <a:tcPr/>
                </a:tc>
              </a:tr>
              <a:tr h="312052">
                <a:tc>
                  <a:txBody>
                    <a:bodyPr/>
                    <a:lstStyle/>
                    <a:p>
                      <a:r>
                        <a:rPr lang="fr-FR" sz="1200" dirty="0" smtClean="0"/>
                        <a:t>Responsables Licences</a:t>
                      </a:r>
                      <a:endParaRPr lang="fr-FR" sz="1200" dirty="0"/>
                    </a:p>
                  </a:txBody>
                  <a:tcPr/>
                </a:tc>
                <a:tc>
                  <a:txBody>
                    <a:bodyPr/>
                    <a:lstStyle/>
                    <a:p>
                      <a:r>
                        <a:rPr lang="fr-FR" sz="1200" dirty="0" smtClean="0"/>
                        <a:t>DERSIN Emmanuel</a:t>
                      </a:r>
                      <a:endParaRPr lang="fr-FR" sz="1200" dirty="0"/>
                    </a:p>
                  </a:txBody>
                  <a:tcPr/>
                </a:tc>
                <a:tc>
                  <a:txBody>
                    <a:bodyPr/>
                    <a:lstStyle/>
                    <a:p>
                      <a:r>
                        <a:rPr lang="fr-FR" sz="1200" dirty="0" smtClean="0"/>
                        <a:t>Candidat bureau 2022 – 2023</a:t>
                      </a:r>
                      <a:endParaRPr lang="fr-FR" sz="1200" dirty="0"/>
                    </a:p>
                  </a:txBody>
                  <a:tcPr/>
                </a:tc>
              </a:tr>
              <a:tr h="307080">
                <a:tc>
                  <a:txBody>
                    <a:bodyPr/>
                    <a:lstStyle/>
                    <a:p>
                      <a:r>
                        <a:rPr lang="fr-FR" sz="1200" dirty="0" smtClean="0"/>
                        <a:t>Responsable Stages</a:t>
                      </a:r>
                      <a:endParaRPr lang="fr-FR" sz="1200" dirty="0"/>
                    </a:p>
                  </a:txBody>
                  <a:tcPr/>
                </a:tc>
                <a:tc>
                  <a:txBody>
                    <a:bodyPr/>
                    <a:lstStyle/>
                    <a:p>
                      <a:r>
                        <a:rPr lang="fr-FR" sz="1200" dirty="0" smtClean="0"/>
                        <a:t>BILLON Jean-Yves</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Ne se représente pas</a:t>
                      </a:r>
                      <a:endParaRPr lang="fr-FR" sz="1200" dirty="0"/>
                    </a:p>
                  </a:txBody>
                  <a:tcPr>
                    <a:solidFill>
                      <a:schemeClr val="accent6">
                        <a:lumMod val="75000"/>
                      </a:schemeClr>
                    </a:solidFill>
                  </a:tcPr>
                </a:tc>
              </a:tr>
              <a:tr h="294877">
                <a:tc>
                  <a:txBody>
                    <a:bodyPr/>
                    <a:lstStyle/>
                    <a:p>
                      <a:endParaRPr lang="fr-FR" sz="1200" dirty="0"/>
                    </a:p>
                  </a:txBody>
                  <a:tcPr/>
                </a:tc>
                <a:tc>
                  <a:txBody>
                    <a:bodyPr/>
                    <a:lstStyle/>
                    <a:p>
                      <a:r>
                        <a:rPr lang="fr-FR" sz="1200" dirty="0" smtClean="0">
                          <a:solidFill>
                            <a:schemeClr val="bg1"/>
                          </a:solidFill>
                        </a:rPr>
                        <a:t>GRAND</a:t>
                      </a:r>
                      <a:r>
                        <a:rPr lang="fr-FR" sz="1200" baseline="0" dirty="0" smtClean="0">
                          <a:solidFill>
                            <a:schemeClr val="bg1"/>
                          </a:solidFill>
                        </a:rPr>
                        <a:t> Philippe</a:t>
                      </a:r>
                      <a:endParaRPr lang="fr-FR" sz="1200" dirty="0">
                        <a:solidFill>
                          <a:schemeClr val="bg1"/>
                        </a:solidFill>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Candidat bureau 2022 – 2023</a:t>
                      </a:r>
                      <a:endParaRPr lang="fr-FR" sz="1200" dirty="0"/>
                    </a:p>
                  </a:txBody>
                  <a:tcPr/>
                </a:tc>
              </a:tr>
              <a:tr h="294877">
                <a:tc>
                  <a:txBody>
                    <a:bodyPr/>
                    <a:lstStyle/>
                    <a:p>
                      <a:endParaRPr lang="fr-FR" sz="1200" dirty="0"/>
                    </a:p>
                  </a:txBody>
                  <a:tcPr/>
                </a:tc>
                <a:tc>
                  <a:txBody>
                    <a:bodyPr/>
                    <a:lstStyle/>
                    <a:p>
                      <a:r>
                        <a:rPr lang="fr-FR" sz="1200" dirty="0" smtClean="0">
                          <a:solidFill>
                            <a:schemeClr val="bg1"/>
                          </a:solidFill>
                        </a:rPr>
                        <a:t>LEVESQUE Patrick</a:t>
                      </a:r>
                      <a:endParaRPr lang="fr-FR" sz="1200" dirty="0">
                        <a:solidFill>
                          <a:schemeClr val="bg1"/>
                        </a:solidFill>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Candidat bureau 2022 – 2023</a:t>
                      </a:r>
                      <a:endParaRPr lang="fr-FR" sz="1200" dirty="0"/>
                    </a:p>
                  </a:txBody>
                  <a:tcPr/>
                </a:tc>
              </a:tr>
              <a:tr h="373613">
                <a:tc>
                  <a:txBody>
                    <a:bodyPr/>
                    <a:lstStyle/>
                    <a:p>
                      <a:endParaRPr lang="fr-FR" sz="1200" dirty="0"/>
                    </a:p>
                  </a:txBody>
                  <a:tcPr/>
                </a:tc>
                <a:tc>
                  <a:txBody>
                    <a:bodyPr/>
                    <a:lstStyle/>
                    <a:p>
                      <a:r>
                        <a:rPr lang="fr-FR" sz="1200" dirty="0" smtClean="0">
                          <a:solidFill>
                            <a:schemeClr val="bg1"/>
                          </a:solidFill>
                        </a:rPr>
                        <a:t>MESPLEDE</a:t>
                      </a:r>
                      <a:r>
                        <a:rPr lang="fr-FR" sz="1200" baseline="0" dirty="0" smtClean="0">
                          <a:solidFill>
                            <a:schemeClr val="bg1"/>
                          </a:solidFill>
                        </a:rPr>
                        <a:t> Jean-Bertrand</a:t>
                      </a:r>
                      <a:endParaRPr lang="fr-FR" sz="1200" dirty="0">
                        <a:solidFill>
                          <a:schemeClr val="bg1"/>
                        </a:solidFill>
                      </a:endParaRPr>
                    </a:p>
                  </a:txBody>
                  <a:tcP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Candidat bureau 2022 - 2023</a:t>
                      </a:r>
                      <a:endParaRPr lang="fr-FR" sz="1200"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POINTS DIVERS</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55</a:t>
            </a:fld>
            <a:endParaRPr kumimoji="0"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POINTS DIVERS</a:t>
            </a:r>
            <a:endParaRPr lang="fr-FR" dirty="0"/>
          </a:p>
        </p:txBody>
      </p:sp>
      <p:sp>
        <p:nvSpPr>
          <p:cNvPr id="5" name="Espace réservé du texte 4"/>
          <p:cNvSpPr>
            <a:spLocks noGrp="1"/>
          </p:cNvSpPr>
          <p:nvPr>
            <p:ph type="body" sz="quarter" idx="14"/>
          </p:nvPr>
        </p:nvSpPr>
        <p:spPr>
          <a:xfrm>
            <a:off x="323528" y="620688"/>
            <a:ext cx="6211416" cy="383704"/>
          </a:xfrm>
        </p:spPr>
        <p:txBody>
          <a:bodyPr>
            <a:noAutofit/>
          </a:bodyPr>
          <a:lstStyle/>
          <a:p>
            <a:r>
              <a:rPr lang="fr-FR" sz="1600" dirty="0" smtClean="0"/>
              <a:t>POINTS DIVERS</a:t>
            </a:r>
            <a:endParaRPr lang="fr-FR" sz="1600" dirty="0"/>
          </a:p>
        </p:txBody>
      </p:sp>
      <p:sp>
        <p:nvSpPr>
          <p:cNvPr id="12" name="ZoneTexte 11"/>
          <p:cNvSpPr txBox="1"/>
          <p:nvPr/>
        </p:nvSpPr>
        <p:spPr>
          <a:xfrm>
            <a:off x="251520" y="1268760"/>
            <a:ext cx="8064896" cy="4924425"/>
          </a:xfrm>
          <a:prstGeom prst="rect">
            <a:avLst/>
          </a:prstGeom>
          <a:noFill/>
        </p:spPr>
        <p:txBody>
          <a:bodyPr wrap="square" rtlCol="0">
            <a:spAutoFit/>
          </a:bodyPr>
          <a:lstStyle/>
          <a:p>
            <a:r>
              <a:rPr lang="fr-FR" sz="2000" b="1" u="sng" dirty="0" smtClean="0"/>
              <a:t>Questions reçues lors de l’enquête :</a:t>
            </a:r>
          </a:p>
          <a:p>
            <a:pPr lvl="2"/>
            <a:endParaRPr lang="fr-FR" sz="1400" dirty="0" smtClean="0"/>
          </a:p>
          <a:p>
            <a:pPr>
              <a:buFont typeface="Arial" pitchFamily="34" charset="0"/>
              <a:buChar char="•"/>
            </a:pPr>
            <a:r>
              <a:rPr lang="fr-FR" sz="1400" dirty="0" smtClean="0"/>
              <a:t> Possibilité d'établir une facture </a:t>
            </a:r>
            <a:r>
              <a:rPr lang="fr-FR" sz="1400" dirty="0" err="1" smtClean="0"/>
              <a:t>Gazelec</a:t>
            </a:r>
            <a:r>
              <a:rPr lang="fr-FR" sz="1400" dirty="0" smtClean="0"/>
              <a:t> globale en fin de saison ? Participations du joueur aux GF - frais de péage = Restant à payer</a:t>
            </a:r>
          </a:p>
          <a:p>
            <a:pPr lvl="1">
              <a:buFont typeface="Arial" pitchFamily="34" charset="0"/>
              <a:buChar char="•"/>
            </a:pPr>
            <a:r>
              <a:rPr lang="fr-FR" sz="1400" i="1" dirty="0" smtClean="0">
                <a:solidFill>
                  <a:srgbClr val="C00000"/>
                </a:solidFill>
              </a:rPr>
              <a:t> </a:t>
            </a:r>
            <a:r>
              <a:rPr lang="fr-FR" sz="1400" b="1" i="1" u="sng" dirty="0" smtClean="0">
                <a:solidFill>
                  <a:srgbClr val="C00000"/>
                </a:solidFill>
              </a:rPr>
              <a:t>Réponse</a:t>
            </a:r>
            <a:r>
              <a:rPr lang="fr-FR" sz="1400" i="1" dirty="0" smtClean="0">
                <a:solidFill>
                  <a:srgbClr val="C00000"/>
                </a:solidFill>
              </a:rPr>
              <a:t> : non possible car il est obligatoire d’inscrire les dépenses et les recettes dans des rubriques différentes</a:t>
            </a:r>
          </a:p>
          <a:p>
            <a:pPr lvl="1">
              <a:buFont typeface="Arial" pitchFamily="34" charset="0"/>
              <a:buChar char="•"/>
            </a:pPr>
            <a:endParaRPr lang="fr-FR" sz="1400" dirty="0" smtClean="0">
              <a:solidFill>
                <a:srgbClr val="C00000"/>
              </a:solidFill>
            </a:endParaRPr>
          </a:p>
          <a:p>
            <a:pPr>
              <a:buFont typeface="Arial" pitchFamily="34" charset="0"/>
              <a:buChar char="•"/>
            </a:pPr>
            <a:r>
              <a:rPr lang="fr-FR" sz="1400" dirty="0" smtClean="0"/>
              <a:t> L'hypothèse d'escapades golfiques de groupe en France ou à l'étranger a </a:t>
            </a:r>
            <a:r>
              <a:rPr lang="fr-FR" sz="1400" dirty="0" err="1" smtClean="0"/>
              <a:t>t-elle</a:t>
            </a:r>
            <a:r>
              <a:rPr lang="fr-FR" sz="1400" dirty="0" smtClean="0"/>
              <a:t> été envisagée et proposée aux adhérents ?</a:t>
            </a:r>
          </a:p>
          <a:p>
            <a:pPr lvl="1">
              <a:buFont typeface="Arial" pitchFamily="34" charset="0"/>
              <a:buChar char="•"/>
            </a:pPr>
            <a:r>
              <a:rPr lang="fr-FR" sz="1400" i="1" dirty="0" smtClean="0">
                <a:solidFill>
                  <a:srgbClr val="C00000"/>
                </a:solidFill>
              </a:rPr>
              <a:t> </a:t>
            </a:r>
            <a:r>
              <a:rPr lang="fr-FR" sz="1400" b="1" i="1" u="sng" dirty="0" smtClean="0">
                <a:solidFill>
                  <a:srgbClr val="C00000"/>
                </a:solidFill>
              </a:rPr>
              <a:t>Réponse</a:t>
            </a:r>
            <a:r>
              <a:rPr lang="fr-FR" sz="1400" i="1" dirty="0" smtClean="0">
                <a:solidFill>
                  <a:srgbClr val="C00000"/>
                </a:solidFill>
              </a:rPr>
              <a:t> :  Un stage d’une semaine est proposé chaque année. Et pour la 1</a:t>
            </a:r>
            <a:r>
              <a:rPr lang="fr-FR" sz="1400" i="1" baseline="30000" dirty="0" smtClean="0">
                <a:solidFill>
                  <a:srgbClr val="C00000"/>
                </a:solidFill>
              </a:rPr>
              <a:t>ère</a:t>
            </a:r>
            <a:r>
              <a:rPr lang="fr-FR" sz="1400" i="1" dirty="0" smtClean="0">
                <a:solidFill>
                  <a:srgbClr val="C00000"/>
                </a:solidFill>
              </a:rPr>
              <a:t> année, la section compte organiser  une sortie loisir pendant un </a:t>
            </a:r>
            <a:r>
              <a:rPr lang="fr-FR" sz="1400" i="1" dirty="0" err="1" smtClean="0">
                <a:solidFill>
                  <a:srgbClr val="C00000"/>
                </a:solidFill>
              </a:rPr>
              <a:t>week</a:t>
            </a:r>
            <a:r>
              <a:rPr lang="fr-FR" sz="1400" i="1" dirty="0" smtClean="0">
                <a:solidFill>
                  <a:srgbClr val="C00000"/>
                </a:solidFill>
              </a:rPr>
              <a:t> end (2 golfs en 48H)</a:t>
            </a:r>
          </a:p>
          <a:p>
            <a:pPr lvl="1">
              <a:buFont typeface="Arial" pitchFamily="34" charset="0"/>
              <a:buChar char="•"/>
            </a:pPr>
            <a:endParaRPr lang="fr-FR" sz="1400" i="1" dirty="0" smtClean="0">
              <a:solidFill>
                <a:srgbClr val="C00000"/>
              </a:solidFill>
            </a:endParaRPr>
          </a:p>
          <a:p>
            <a:pPr>
              <a:buFont typeface="Arial" pitchFamily="34" charset="0"/>
              <a:buChar char="•"/>
            </a:pPr>
            <a:r>
              <a:rPr lang="fr-FR" sz="1400" dirty="0" smtClean="0"/>
              <a:t> A voir avec un PRO et la Direction d’un golf pour l’organisation d’un entraînement collectif pour les équipes 1 et 2 (Samedi) et l’équipe retraités (en semaine), pris en charge par le GAZELEC pour la préparation des compétitions.(A voir l’aspect financier avec participation ).</a:t>
            </a:r>
          </a:p>
          <a:p>
            <a:pPr lvl="1">
              <a:buFont typeface="Arial" pitchFamily="34" charset="0"/>
              <a:buChar char="•"/>
            </a:pPr>
            <a:r>
              <a:rPr lang="fr-FR" sz="1400" i="1" dirty="0" smtClean="0">
                <a:solidFill>
                  <a:srgbClr val="C00000"/>
                </a:solidFill>
              </a:rPr>
              <a:t> </a:t>
            </a:r>
            <a:r>
              <a:rPr lang="fr-FR" sz="1400" b="1" i="1" u="sng" dirty="0" smtClean="0">
                <a:solidFill>
                  <a:srgbClr val="C00000"/>
                </a:solidFill>
              </a:rPr>
              <a:t>Réponse</a:t>
            </a:r>
            <a:r>
              <a:rPr lang="fr-FR" sz="1400" i="1" dirty="0" smtClean="0">
                <a:solidFill>
                  <a:srgbClr val="C00000"/>
                </a:solidFill>
              </a:rPr>
              <a:t> :  Le bureau instruira cette proposition mais la forte contrainte budgétaire 2022 et la multiplication des activités proposées sont des freins évidents à sa mise en œuvre qui pourrait alors passer par une contribution financière des joueurs concernés (avec négociation du prix par le responsable </a:t>
            </a:r>
            <a:r>
              <a:rPr lang="fr-FR" sz="1400" i="1" smtClean="0">
                <a:solidFill>
                  <a:srgbClr val="C00000"/>
                </a:solidFill>
              </a:rPr>
              <a:t>des stages).</a:t>
            </a:r>
            <a:endParaRPr lang="fr-FR" sz="1400" i="1" dirty="0" smtClean="0">
              <a:solidFill>
                <a:srgbClr val="C00000"/>
              </a:solidFill>
            </a:endParaRPr>
          </a:p>
          <a:p>
            <a:pPr lvl="1">
              <a:buFont typeface="Arial" pitchFamily="34" charset="0"/>
              <a:buChar char="•"/>
            </a:pPr>
            <a:endParaRPr lang="fr-FR" sz="1400" i="1" dirty="0" smtClean="0">
              <a:solidFill>
                <a:srgbClr val="C00000"/>
              </a:solidFill>
            </a:endParaRPr>
          </a:p>
          <a:p>
            <a:pPr lvl="1">
              <a:buFont typeface="Arial" pitchFamily="34" charset="0"/>
              <a:buChar char="•"/>
            </a:pPr>
            <a:endParaRPr lang="fr-FR" sz="1400" i="1" dirty="0" smtClean="0">
              <a:solidFill>
                <a:srgbClr val="C00000"/>
              </a:solidFill>
            </a:endParaRPr>
          </a:p>
          <a:p>
            <a:pPr lvl="1">
              <a:buFont typeface="Arial" pitchFamily="34" charset="0"/>
              <a:buChar char="•"/>
            </a:pPr>
            <a:endParaRPr lang="fr-FR" sz="1400" i="1" dirty="0" smtClean="0">
              <a:solidFill>
                <a:srgbClr val="C00000"/>
              </a:solidFill>
            </a:endParaRPr>
          </a:p>
        </p:txBody>
      </p:sp>
      <p:sp>
        <p:nvSpPr>
          <p:cNvPr id="6" name="Espace réservé du numéro de diapositive 5"/>
          <p:cNvSpPr>
            <a:spLocks noGrp="1"/>
          </p:cNvSpPr>
          <p:nvPr>
            <p:ph type="sldNum" sz="quarter" idx="22"/>
          </p:nvPr>
        </p:nvSpPr>
        <p:spPr/>
        <p:txBody>
          <a:bodyPr/>
          <a:lstStyle/>
          <a:p>
            <a:pPr algn="r"/>
            <a:fld id="{256D3EEF-DE4E-429D-8EC4-DDC531AFF587}" type="slidenum">
              <a:rPr kumimoji="0" lang="fr-FR" sz="1000" smtClean="0"/>
              <a:pPr algn="r"/>
              <a:t>56</a:t>
            </a:fld>
            <a:endParaRPr kumimoji="0"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POINTS DIVERS</a:t>
            </a:r>
            <a:endParaRPr lang="fr-FR" dirty="0"/>
          </a:p>
        </p:txBody>
      </p:sp>
      <p:sp>
        <p:nvSpPr>
          <p:cNvPr id="5" name="Espace réservé du texte 4"/>
          <p:cNvSpPr>
            <a:spLocks noGrp="1"/>
          </p:cNvSpPr>
          <p:nvPr>
            <p:ph type="body" sz="quarter" idx="14"/>
          </p:nvPr>
        </p:nvSpPr>
        <p:spPr>
          <a:xfrm>
            <a:off x="323528" y="620688"/>
            <a:ext cx="6696744" cy="383704"/>
          </a:xfrm>
        </p:spPr>
        <p:txBody>
          <a:bodyPr>
            <a:noAutofit/>
          </a:bodyPr>
          <a:lstStyle/>
          <a:p>
            <a:r>
              <a:rPr lang="fr-FR" sz="1600" dirty="0" smtClean="0"/>
              <a:t>GRIILE ACCESSIBILITE AUX EVENEMENTS PROPOSES PAR GAZELEC 37 GOLF</a:t>
            </a:r>
            <a:endParaRPr lang="fr-FR" sz="1600" dirty="0"/>
          </a:p>
        </p:txBody>
      </p:sp>
      <p:sp>
        <p:nvSpPr>
          <p:cNvPr id="6" name="Espace réservé du numéro de diapositive 5"/>
          <p:cNvSpPr>
            <a:spLocks noGrp="1"/>
          </p:cNvSpPr>
          <p:nvPr>
            <p:ph type="sldNum" sz="quarter" idx="22"/>
          </p:nvPr>
        </p:nvSpPr>
        <p:spPr/>
        <p:txBody>
          <a:bodyPr/>
          <a:lstStyle/>
          <a:p>
            <a:pPr algn="r"/>
            <a:fld id="{256D3EEF-DE4E-429D-8EC4-DDC531AFF587}" type="slidenum">
              <a:rPr kumimoji="0" lang="fr-FR" sz="1000" smtClean="0"/>
              <a:pPr algn="r"/>
              <a:t>57</a:t>
            </a:fld>
            <a:endParaRPr kumimoji="0" lang="fr-FR"/>
          </a:p>
        </p:txBody>
      </p:sp>
      <p:pic>
        <p:nvPicPr>
          <p:cNvPr id="8193" name="Picture 1"/>
          <p:cNvPicPr>
            <a:picLocks noChangeAspect="1" noChangeArrowheads="1"/>
          </p:cNvPicPr>
          <p:nvPr/>
        </p:nvPicPr>
        <p:blipFill>
          <a:blip r:embed="rId2" cstate="print"/>
          <a:srcRect/>
          <a:stretch>
            <a:fillRect/>
          </a:stretch>
        </p:blipFill>
        <p:spPr bwMode="auto">
          <a:xfrm>
            <a:off x="323528" y="1340768"/>
            <a:ext cx="8101897" cy="4471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AGENDA 2022</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58</a:t>
            </a:fld>
            <a:endParaRPr kumimoji="0"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463123F-1342-484D-B879-782829606153}" type="slidenum">
              <a:rPr lang="fr-FR" smtClean="0"/>
              <a:pPr/>
              <a:t>59</a:t>
            </a:fld>
            <a:endParaRPr lang="fr-FR"/>
          </a:p>
        </p:txBody>
      </p:sp>
      <p:sp>
        <p:nvSpPr>
          <p:cNvPr id="4" name="Titre 3"/>
          <p:cNvSpPr>
            <a:spLocks noGrp="1"/>
          </p:cNvSpPr>
          <p:nvPr>
            <p:ph type="title"/>
          </p:nvPr>
        </p:nvSpPr>
        <p:spPr/>
        <p:txBody>
          <a:bodyPr>
            <a:normAutofit fontScale="90000"/>
          </a:bodyPr>
          <a:lstStyle/>
          <a:p>
            <a:r>
              <a:rPr lang="fr-FR" dirty="0" smtClean="0"/>
              <a:t>CALENDRIER 2022</a:t>
            </a:r>
            <a:endParaRPr lang="fr-FR" dirty="0"/>
          </a:p>
        </p:txBody>
      </p:sp>
      <p:sp>
        <p:nvSpPr>
          <p:cNvPr id="7" name="Titre 2"/>
          <p:cNvSpPr txBox="1">
            <a:spLocks/>
          </p:cNvSpPr>
          <p:nvPr/>
        </p:nvSpPr>
        <p:spPr>
          <a:xfrm>
            <a:off x="1259632" y="0"/>
            <a:ext cx="6048672"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Calendrier 2022</a:t>
            </a:r>
            <a:endParaRPr kumimoji="0" lang="fr-FR"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ZoneTexte 9"/>
          <p:cNvSpPr txBox="1"/>
          <p:nvPr/>
        </p:nvSpPr>
        <p:spPr>
          <a:xfrm>
            <a:off x="323528" y="5877272"/>
            <a:ext cx="1584176" cy="230832"/>
          </a:xfrm>
          <a:prstGeom prst="rect">
            <a:avLst/>
          </a:prstGeom>
          <a:solidFill>
            <a:srgbClr val="C00000"/>
          </a:solidFill>
        </p:spPr>
        <p:txBody>
          <a:bodyPr wrap="square" rtlCol="0">
            <a:spAutoFit/>
          </a:bodyPr>
          <a:lstStyle/>
          <a:p>
            <a:r>
              <a:rPr lang="fr-FR" sz="900" dirty="0" smtClean="0">
                <a:solidFill>
                  <a:schemeClr val="bg1"/>
                </a:solidFill>
              </a:rPr>
              <a:t>Compétition Ligue Centre GE</a:t>
            </a:r>
            <a:endParaRPr lang="fr-FR" sz="900" dirty="0">
              <a:solidFill>
                <a:schemeClr val="bg1"/>
              </a:solidFill>
            </a:endParaRPr>
          </a:p>
        </p:txBody>
      </p:sp>
      <p:sp>
        <p:nvSpPr>
          <p:cNvPr id="11" name="ZoneTexte 10"/>
          <p:cNvSpPr txBox="1"/>
          <p:nvPr/>
        </p:nvSpPr>
        <p:spPr>
          <a:xfrm>
            <a:off x="1979712" y="5877272"/>
            <a:ext cx="1584176" cy="230832"/>
          </a:xfrm>
          <a:prstGeom prst="rect">
            <a:avLst/>
          </a:prstGeom>
          <a:solidFill>
            <a:schemeClr val="accent4">
              <a:lumMod val="50000"/>
            </a:schemeClr>
          </a:solidFill>
        </p:spPr>
        <p:txBody>
          <a:bodyPr wrap="square" rtlCol="0">
            <a:spAutoFit/>
          </a:bodyPr>
          <a:lstStyle/>
          <a:p>
            <a:r>
              <a:rPr lang="fr-FR" sz="900" dirty="0" smtClean="0">
                <a:solidFill>
                  <a:schemeClr val="bg1"/>
                </a:solidFill>
              </a:rPr>
              <a:t>Activités </a:t>
            </a:r>
            <a:r>
              <a:rPr lang="fr-FR" sz="900" dirty="0" err="1" smtClean="0">
                <a:solidFill>
                  <a:schemeClr val="bg1"/>
                </a:solidFill>
              </a:rPr>
              <a:t>Gazelec</a:t>
            </a:r>
            <a:r>
              <a:rPr lang="fr-FR" sz="900" dirty="0" smtClean="0">
                <a:solidFill>
                  <a:schemeClr val="bg1"/>
                </a:solidFill>
              </a:rPr>
              <a:t> 37</a:t>
            </a:r>
            <a:endParaRPr lang="fr-FR" sz="900" dirty="0">
              <a:solidFill>
                <a:schemeClr val="bg1"/>
              </a:solidFill>
            </a:endParaRPr>
          </a:p>
        </p:txBody>
      </p:sp>
      <p:pic>
        <p:nvPicPr>
          <p:cNvPr id="1030" name="Picture 6"/>
          <p:cNvPicPr>
            <a:picLocks noChangeAspect="1" noChangeArrowheads="1"/>
          </p:cNvPicPr>
          <p:nvPr/>
        </p:nvPicPr>
        <p:blipFill>
          <a:blip r:embed="rId2" cstate="print"/>
          <a:srcRect/>
          <a:stretch>
            <a:fillRect/>
          </a:stretch>
        </p:blipFill>
        <p:spPr bwMode="auto">
          <a:xfrm>
            <a:off x="179512" y="836712"/>
            <a:ext cx="8277488" cy="4937919"/>
          </a:xfrm>
          <a:prstGeom prst="rect">
            <a:avLst/>
          </a:prstGeom>
          <a:noFill/>
          <a:ln w="9525">
            <a:noFill/>
            <a:miter lim="800000"/>
            <a:headEnd/>
            <a:tailEnd/>
          </a:ln>
        </p:spPr>
      </p:pic>
      <p:sp>
        <p:nvSpPr>
          <p:cNvPr id="13" name="ZoneTexte 12"/>
          <p:cNvSpPr txBox="1"/>
          <p:nvPr/>
        </p:nvSpPr>
        <p:spPr>
          <a:xfrm>
            <a:off x="3635896" y="5877272"/>
            <a:ext cx="1584176" cy="230832"/>
          </a:xfrm>
          <a:prstGeom prst="rect">
            <a:avLst/>
          </a:prstGeom>
          <a:solidFill>
            <a:srgbClr val="FFFF00"/>
          </a:solidFill>
        </p:spPr>
        <p:txBody>
          <a:bodyPr wrap="square" rtlCol="0">
            <a:spAutoFit/>
          </a:bodyPr>
          <a:lstStyle/>
          <a:p>
            <a:r>
              <a:rPr lang="fr-FR" sz="900" dirty="0" smtClean="0"/>
              <a:t>Autres organisateurs</a:t>
            </a:r>
            <a:endParaRPr lang="fr-FR"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extLst/>
          </a:lstStyle>
          <a:p>
            <a:r>
              <a:rPr lang="fr-FR" b="1" dirty="0" smtClean="0"/>
              <a:t>RAPPORT MORAL 2021</a:t>
            </a:r>
            <a:endParaRPr lang="fr-FR" b="1" dirty="0"/>
          </a:p>
        </p:txBody>
      </p:sp>
      <p:sp>
        <p:nvSpPr>
          <p:cNvPr id="3" name="Rectangle 3"/>
          <p:cNvSpPr>
            <a:spLocks noGrp="1"/>
          </p:cNvSpPr>
          <p:nvPr>
            <p:ph type="body" sz="quarter" idx="13"/>
          </p:nvPr>
        </p:nvSpPr>
        <p:spPr>
          <a:xfrm>
            <a:off x="4716016" y="908720"/>
            <a:ext cx="3665984" cy="383704"/>
          </a:xfrm>
        </p:spPr>
        <p:txBody>
          <a:bodyPr>
            <a:noAutofit/>
          </a:bodyPr>
          <a:lstStyle>
            <a:extLst/>
          </a:lstStyle>
          <a:p>
            <a:r>
              <a:rPr lang="fr-FR" sz="1600" dirty="0" smtClean="0"/>
              <a:t>BILAN FINAL</a:t>
            </a:r>
            <a:endParaRPr lang="fr-FR" sz="1600" dirty="0"/>
          </a:p>
        </p:txBody>
      </p:sp>
      <p:sp>
        <p:nvSpPr>
          <p:cNvPr id="5" name="Rectangle 5"/>
          <p:cNvSpPr>
            <a:spLocks noGrp="1"/>
          </p:cNvSpPr>
          <p:nvPr>
            <p:ph type="body" sz="quarter" idx="14"/>
          </p:nvPr>
        </p:nvSpPr>
        <p:spPr>
          <a:xfrm>
            <a:off x="611560" y="908720"/>
            <a:ext cx="3240360" cy="383704"/>
          </a:xfrm>
        </p:spPr>
        <p:txBody>
          <a:bodyPr>
            <a:noAutofit/>
          </a:bodyPr>
          <a:lstStyle>
            <a:extLst/>
          </a:lstStyle>
          <a:p>
            <a:r>
              <a:rPr lang="fr-FR" sz="1600" dirty="0" smtClean="0"/>
              <a:t>OBJECTIFS 2021</a:t>
            </a:r>
            <a:endParaRPr lang="fr-FR" sz="1600" dirty="0"/>
          </a:p>
        </p:txBody>
      </p:sp>
      <p:sp>
        <p:nvSpPr>
          <p:cNvPr id="6" name="ZoneTexte 5"/>
          <p:cNvSpPr txBox="1"/>
          <p:nvPr/>
        </p:nvSpPr>
        <p:spPr>
          <a:xfrm>
            <a:off x="0" y="1268760"/>
            <a:ext cx="3923928" cy="5262979"/>
          </a:xfrm>
          <a:prstGeom prst="rect">
            <a:avLst/>
          </a:prstGeom>
          <a:noFill/>
        </p:spPr>
        <p:txBody>
          <a:bodyPr wrap="square" rtlCol="0">
            <a:spAutoFit/>
          </a:bodyPr>
          <a:lstStyle/>
          <a:p>
            <a:pPr lvl="7">
              <a:buFont typeface="Wingdings" pitchFamily="2" charset="2"/>
              <a:buChar char="q"/>
            </a:pPr>
            <a:endParaRPr lang="fr-FR" sz="1200" b="1" u="sng" dirty="0" smtClean="0">
              <a:solidFill>
                <a:srgbClr val="FF0000"/>
              </a:solidFill>
            </a:endParaRPr>
          </a:p>
          <a:p>
            <a:pPr lvl="1">
              <a:buFont typeface="Wingdings" pitchFamily="2" charset="2"/>
              <a:buChar char="q"/>
            </a:pPr>
            <a:endParaRPr lang="fr-FR" sz="1200" dirty="0" smtClean="0"/>
          </a:p>
          <a:p>
            <a:pPr marL="544513" lvl="3">
              <a:buFont typeface="Wingdings" pitchFamily="2" charset="2"/>
              <a:buChar char="q"/>
            </a:pPr>
            <a:r>
              <a:rPr lang="fr-FR" sz="1200" dirty="0" smtClean="0"/>
              <a:t> </a:t>
            </a:r>
            <a:r>
              <a:rPr lang="fr-FR" sz="1200" b="1" dirty="0" smtClean="0"/>
              <a:t>Obtenir des résultats sportifs satisfaisants</a:t>
            </a:r>
            <a:r>
              <a:rPr lang="fr-FR" sz="1200" dirty="0" smtClean="0"/>
              <a:t> dans les 5 compétitions proposées par la Ligue du Centre (</a:t>
            </a:r>
            <a:r>
              <a:rPr lang="fr-FR" sz="1200" dirty="0" err="1" smtClean="0"/>
              <a:t>cf</a:t>
            </a:r>
            <a:r>
              <a:rPr lang="fr-FR" sz="1200" dirty="0" smtClean="0"/>
              <a:t> pages suivantes)</a:t>
            </a:r>
          </a:p>
          <a:p>
            <a:pPr marL="544513" lvl="3">
              <a:buFont typeface="Wingdings" pitchFamily="2" charset="2"/>
              <a:buChar char="q"/>
            </a:pPr>
            <a:endParaRPr lang="fr-FR" sz="1200" dirty="0" smtClean="0"/>
          </a:p>
          <a:p>
            <a:pPr marL="544513" lvl="3">
              <a:buFont typeface="Wingdings" pitchFamily="2" charset="2"/>
              <a:buChar char="q"/>
            </a:pPr>
            <a:endParaRPr lang="fr-FR" sz="1200" dirty="0" smtClean="0"/>
          </a:p>
          <a:p>
            <a:pPr marL="544513" lvl="3">
              <a:buFont typeface="Wingdings" pitchFamily="2" charset="2"/>
              <a:buChar char="q"/>
            </a:pPr>
            <a:r>
              <a:rPr lang="fr-FR" sz="1200" dirty="0" smtClean="0"/>
              <a:t> </a:t>
            </a:r>
            <a:r>
              <a:rPr lang="fr-FR" sz="1200" b="1" dirty="0" smtClean="0"/>
              <a:t>Représenter EDF région Centre lors des Journées Nationales du Sport Entreprise</a:t>
            </a:r>
            <a:r>
              <a:rPr lang="fr-FR" sz="1200" dirty="0" smtClean="0"/>
              <a:t> avec une équipe de 4 joueurs</a:t>
            </a:r>
          </a:p>
          <a:p>
            <a:pPr marL="544513" lvl="3">
              <a:buFont typeface="Wingdings" pitchFamily="2" charset="2"/>
              <a:buChar char="q"/>
            </a:pPr>
            <a:endParaRPr lang="fr-FR" sz="1200" dirty="0" smtClean="0"/>
          </a:p>
          <a:p>
            <a:pPr marL="544513" lvl="3">
              <a:buFont typeface="Wingdings" pitchFamily="2" charset="2"/>
              <a:buChar char="q"/>
            </a:pPr>
            <a:endParaRPr lang="fr-FR" sz="1200" dirty="0" smtClean="0"/>
          </a:p>
          <a:p>
            <a:pPr marL="544513" lvl="3">
              <a:buFont typeface="Wingdings" pitchFamily="2" charset="2"/>
              <a:buChar char="q"/>
            </a:pPr>
            <a:r>
              <a:rPr lang="fr-FR" sz="1200" dirty="0" smtClean="0"/>
              <a:t> </a:t>
            </a:r>
            <a:r>
              <a:rPr lang="fr-FR" sz="1200" b="1" dirty="0" smtClean="0"/>
              <a:t>Organiser 2 compétitions de classement</a:t>
            </a:r>
          </a:p>
          <a:p>
            <a:pPr marL="544513" lvl="3">
              <a:buFont typeface="Wingdings" pitchFamily="2" charset="2"/>
              <a:buChar char="q"/>
            </a:pPr>
            <a:endParaRPr lang="fr-FR" sz="1200" b="1" dirty="0" smtClean="0"/>
          </a:p>
          <a:p>
            <a:pPr marL="544513" lvl="3">
              <a:buFont typeface="Wingdings" pitchFamily="2" charset="2"/>
              <a:buChar char="q"/>
            </a:pPr>
            <a:endParaRPr lang="fr-FR" sz="1200" b="1" dirty="0" smtClean="0"/>
          </a:p>
          <a:p>
            <a:pPr marL="544513" lvl="3">
              <a:buFont typeface="Wingdings" pitchFamily="2" charset="2"/>
              <a:buChar char="q"/>
            </a:pPr>
            <a:endParaRPr lang="fr-FR" sz="1200" b="1" dirty="0" smtClean="0"/>
          </a:p>
          <a:p>
            <a:pPr marL="544513" lvl="3">
              <a:buFont typeface="Wingdings" pitchFamily="2" charset="2"/>
              <a:buChar char="q"/>
            </a:pPr>
            <a:r>
              <a:rPr lang="fr-FR" sz="1200" b="1" dirty="0" smtClean="0"/>
              <a:t> Participer au Trophée du Grand Ouest</a:t>
            </a:r>
            <a:r>
              <a:rPr lang="fr-FR" sz="1200" dirty="0" smtClean="0"/>
              <a:t> à Niort au travers une délégation minimum de 6 joueurs</a:t>
            </a:r>
            <a:endParaRPr lang="fr-FR" sz="1200" b="1" dirty="0" smtClean="0"/>
          </a:p>
          <a:p>
            <a:pPr marL="544513" lvl="3">
              <a:buFont typeface="Wingdings" pitchFamily="2" charset="2"/>
              <a:buChar char="q"/>
            </a:pPr>
            <a:endParaRPr lang="fr-FR" sz="1200" b="1" dirty="0" smtClean="0"/>
          </a:p>
          <a:p>
            <a:pPr marL="544513" lvl="3">
              <a:buFont typeface="Wingdings" pitchFamily="2" charset="2"/>
              <a:buChar char="q"/>
            </a:pPr>
            <a:endParaRPr lang="fr-FR" sz="1200" b="1" dirty="0" smtClean="0">
              <a:sym typeface="Wingdings" pitchFamily="2" charset="2"/>
            </a:endParaRPr>
          </a:p>
          <a:p>
            <a:pPr marL="544513" lvl="3">
              <a:buFont typeface="Wingdings" pitchFamily="2" charset="2"/>
              <a:buChar char="q"/>
            </a:pPr>
            <a:endParaRPr lang="fr-FR" sz="1200" b="1" dirty="0" smtClean="0">
              <a:sym typeface="Wingdings" pitchFamily="2" charset="2"/>
            </a:endParaRPr>
          </a:p>
          <a:p>
            <a:pPr algn="ctr">
              <a:buFont typeface="Wingdings" pitchFamily="2" charset="2"/>
              <a:buChar char="q"/>
              <a:defRPr/>
            </a:pPr>
            <a:endParaRPr lang="fr-FR" sz="1200" dirty="0" smtClean="0"/>
          </a:p>
          <a:p>
            <a:pPr marL="544513" lvl="3">
              <a:buFont typeface="Wingdings" pitchFamily="2" charset="2"/>
              <a:buChar char="q"/>
            </a:pPr>
            <a:endParaRPr lang="fr-FR" sz="1200" dirty="0" smtClean="0">
              <a:sym typeface="Wingdings" pitchFamily="2" charset="2"/>
            </a:endParaRPr>
          </a:p>
          <a:p>
            <a:pPr marL="544513" lvl="3">
              <a:buFont typeface="Wingdings" pitchFamily="2" charset="2"/>
              <a:buChar char="q"/>
            </a:pPr>
            <a:endParaRPr lang="fr-FR" sz="1200" dirty="0" smtClean="0">
              <a:sym typeface="Wingdings" pitchFamily="2" charset="2"/>
            </a:endParaRPr>
          </a:p>
          <a:p>
            <a:pPr marL="544513" lvl="3">
              <a:buFont typeface="Wingdings" pitchFamily="2" charset="2"/>
              <a:buChar char="q"/>
            </a:pPr>
            <a:endParaRPr lang="fr-FR" sz="1200" dirty="0" smtClean="0">
              <a:sym typeface="Wingdings" pitchFamily="2" charset="2"/>
            </a:endParaRPr>
          </a:p>
          <a:p>
            <a:pPr marL="544513" lvl="3">
              <a:buFont typeface="Wingdings" pitchFamily="2" charset="2"/>
              <a:buChar char="q"/>
            </a:pPr>
            <a:endParaRPr lang="fr-FR" sz="1200" dirty="0" smtClean="0">
              <a:sym typeface="Wingdings" pitchFamily="2" charset="2"/>
            </a:endParaRPr>
          </a:p>
          <a:p>
            <a:pPr lvl="2">
              <a:buFont typeface="Wingdings" pitchFamily="2" charset="2"/>
              <a:buChar char="q"/>
            </a:pPr>
            <a:endParaRPr lang="fr-FR" sz="1200" dirty="0" smtClean="0"/>
          </a:p>
        </p:txBody>
      </p:sp>
      <p:sp>
        <p:nvSpPr>
          <p:cNvPr id="7" name="ZoneTexte 6"/>
          <p:cNvSpPr txBox="1"/>
          <p:nvPr/>
        </p:nvSpPr>
        <p:spPr>
          <a:xfrm>
            <a:off x="4139952" y="1484784"/>
            <a:ext cx="360040" cy="1200329"/>
          </a:xfrm>
          <a:prstGeom prst="rect">
            <a:avLst/>
          </a:prstGeom>
          <a:noFill/>
        </p:spPr>
        <p:txBody>
          <a:bodyPr wrap="square" rtlCol="0">
            <a:spAutoFit/>
          </a:bodyPr>
          <a:lstStyle/>
          <a:p>
            <a:endParaRPr lang="fr-FR" dirty="0" smtClean="0"/>
          </a:p>
          <a:p>
            <a:endParaRPr lang="fr-FR" dirty="0" smtClean="0"/>
          </a:p>
          <a:p>
            <a:endParaRPr lang="fr-FR" dirty="0" smtClean="0"/>
          </a:p>
          <a:p>
            <a:endParaRPr lang="fr-FR" dirty="0"/>
          </a:p>
        </p:txBody>
      </p:sp>
      <p:sp>
        <p:nvSpPr>
          <p:cNvPr id="19" name="ZoneTexte 18"/>
          <p:cNvSpPr txBox="1"/>
          <p:nvPr/>
        </p:nvSpPr>
        <p:spPr>
          <a:xfrm>
            <a:off x="4644008" y="1556792"/>
            <a:ext cx="3744416" cy="4339650"/>
          </a:xfrm>
          <a:prstGeom prst="rect">
            <a:avLst/>
          </a:prstGeom>
          <a:noFill/>
        </p:spPr>
        <p:txBody>
          <a:bodyPr wrap="square" rtlCol="0">
            <a:spAutoFit/>
          </a:bodyPr>
          <a:lstStyle/>
          <a:p>
            <a:pPr>
              <a:buClr>
                <a:schemeClr val="accent6">
                  <a:lumMod val="50000"/>
                </a:schemeClr>
              </a:buClr>
              <a:buFont typeface="Wingdings" pitchFamily="2" charset="2"/>
              <a:buChar char="q"/>
            </a:pPr>
            <a:r>
              <a:rPr lang="fr-FR" sz="1200" dirty="0" smtClean="0"/>
              <a:t> Excellente année avec en particulier la très belle performance en Coupe de France et l’accès à la Division 2 pour nos 2 équipes</a:t>
            </a:r>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r>
              <a:rPr lang="fr-FR" sz="1200" dirty="0" smtClean="0"/>
              <a:t> Projet reporté en 2022 en raison du contexte sanitaire</a:t>
            </a:r>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r>
              <a:rPr lang="fr-FR" sz="1200" dirty="0" smtClean="0"/>
              <a:t> Une seule compétition organisée</a:t>
            </a:r>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r>
              <a:rPr lang="fr-FR" sz="1200" dirty="0" smtClean="0"/>
              <a:t> Projet reporté en 2022 en raison du contexte sanitaire</a:t>
            </a:r>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smtClean="0"/>
          </a:p>
          <a:p>
            <a:pPr>
              <a:buClr>
                <a:schemeClr val="accent6">
                  <a:lumMod val="50000"/>
                </a:schemeClr>
              </a:buClr>
              <a:buFont typeface="Wingdings" pitchFamily="2" charset="2"/>
              <a:buChar char="q"/>
            </a:pPr>
            <a:endParaRPr lang="fr-FR" sz="1200" dirty="0"/>
          </a:p>
        </p:txBody>
      </p:sp>
      <p:sp>
        <p:nvSpPr>
          <p:cNvPr id="23" name="Rectangle 22"/>
          <p:cNvSpPr/>
          <p:nvPr/>
        </p:nvSpPr>
        <p:spPr>
          <a:xfrm>
            <a:off x="827584" y="332656"/>
            <a:ext cx="7056784" cy="369332"/>
          </a:xfrm>
          <a:prstGeom prst="rect">
            <a:avLst/>
          </a:prstGeom>
        </p:spPr>
        <p:txBody>
          <a:bodyPr wrap="square">
            <a:spAutoFit/>
          </a:bodyPr>
          <a:lstStyle/>
          <a:p>
            <a:pPr algn="ctr"/>
            <a:r>
              <a:rPr lang="fr-FR" b="1" u="sng" dirty="0" smtClean="0"/>
              <a:t> Objectif 1 défini lors de l’AG 2021 : Développer l’esprit de compétition</a:t>
            </a:r>
          </a:p>
        </p:txBody>
      </p:sp>
      <p:sp>
        <p:nvSpPr>
          <p:cNvPr id="18" name="Espace réservé du numéro de diapositive 17"/>
          <p:cNvSpPr>
            <a:spLocks noGrp="1"/>
          </p:cNvSpPr>
          <p:nvPr>
            <p:ph type="sldNum" sz="quarter" idx="22"/>
          </p:nvPr>
        </p:nvSpPr>
        <p:spPr/>
        <p:txBody>
          <a:bodyPr/>
          <a:lstStyle/>
          <a:p>
            <a:pPr algn="r"/>
            <a:fld id="{256D3EEF-DE4E-429D-8EC4-DDC531AFF587}" type="slidenum">
              <a:rPr kumimoji="0" lang="fr-FR" sz="1000" smtClean="0"/>
              <a:pPr algn="r"/>
              <a:t>6</a:t>
            </a:fld>
            <a:endParaRPr kumimoji="0" lang="fr-FR"/>
          </a:p>
        </p:txBody>
      </p:sp>
      <p:pic>
        <p:nvPicPr>
          <p:cNvPr id="22" name="Image 21" descr="Feu vert.jpg"/>
          <p:cNvPicPr>
            <a:picLocks noChangeAspect="1"/>
          </p:cNvPicPr>
          <p:nvPr/>
        </p:nvPicPr>
        <p:blipFill>
          <a:blip r:embed="rId3" cstate="print"/>
          <a:stretch>
            <a:fillRect/>
          </a:stretch>
        </p:blipFill>
        <p:spPr>
          <a:xfrm>
            <a:off x="4115222" y="1628800"/>
            <a:ext cx="312762" cy="720080"/>
          </a:xfrm>
          <a:prstGeom prst="rect">
            <a:avLst/>
          </a:prstGeom>
        </p:spPr>
      </p:pic>
      <p:pic>
        <p:nvPicPr>
          <p:cNvPr id="24" name="Image 23" descr="Feu rouge.jpg"/>
          <p:cNvPicPr>
            <a:picLocks noChangeAspect="1"/>
          </p:cNvPicPr>
          <p:nvPr/>
        </p:nvPicPr>
        <p:blipFill>
          <a:blip r:embed="rId4" cstate="print"/>
          <a:stretch>
            <a:fillRect/>
          </a:stretch>
        </p:blipFill>
        <p:spPr>
          <a:xfrm>
            <a:off x="4124818" y="2564904"/>
            <a:ext cx="303166" cy="648072"/>
          </a:xfrm>
          <a:prstGeom prst="rect">
            <a:avLst/>
          </a:prstGeom>
        </p:spPr>
      </p:pic>
      <p:pic>
        <p:nvPicPr>
          <p:cNvPr id="25" name="Image 24" descr="Feu orange.jpg"/>
          <p:cNvPicPr>
            <a:picLocks noChangeAspect="1"/>
          </p:cNvPicPr>
          <p:nvPr/>
        </p:nvPicPr>
        <p:blipFill>
          <a:blip r:embed="rId5" cstate="print"/>
          <a:stretch>
            <a:fillRect/>
          </a:stretch>
        </p:blipFill>
        <p:spPr>
          <a:xfrm>
            <a:off x="4117084" y="3356992"/>
            <a:ext cx="310900" cy="648072"/>
          </a:xfrm>
          <a:prstGeom prst="rect">
            <a:avLst/>
          </a:prstGeom>
        </p:spPr>
      </p:pic>
      <p:pic>
        <p:nvPicPr>
          <p:cNvPr id="26" name="Image 25" descr="Feu rouge.jpg"/>
          <p:cNvPicPr>
            <a:picLocks noChangeAspect="1"/>
          </p:cNvPicPr>
          <p:nvPr/>
        </p:nvPicPr>
        <p:blipFill>
          <a:blip r:embed="rId4" cstate="print"/>
          <a:stretch>
            <a:fillRect/>
          </a:stretch>
        </p:blipFill>
        <p:spPr>
          <a:xfrm>
            <a:off x="4139952" y="4221088"/>
            <a:ext cx="303166" cy="6480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fontScale="90000"/>
          </a:bodyPr>
          <a:lstStyle>
            <a:extLst/>
          </a:lstStyle>
          <a:p>
            <a:r>
              <a:rPr lang="fr-FR" b="1" dirty="0" smtClean="0"/>
              <a:t>RAPPORT MORAL 2021</a:t>
            </a:r>
            <a:endParaRPr lang="fr-FR" b="1" dirty="0"/>
          </a:p>
        </p:txBody>
      </p:sp>
      <p:sp>
        <p:nvSpPr>
          <p:cNvPr id="3" name="Rectangle 3"/>
          <p:cNvSpPr>
            <a:spLocks noGrp="1"/>
          </p:cNvSpPr>
          <p:nvPr>
            <p:ph type="body" sz="quarter" idx="13"/>
          </p:nvPr>
        </p:nvSpPr>
        <p:spPr>
          <a:xfrm>
            <a:off x="4788024" y="836712"/>
            <a:ext cx="3593976" cy="383704"/>
          </a:xfrm>
        </p:spPr>
        <p:txBody>
          <a:bodyPr>
            <a:noAutofit/>
          </a:bodyPr>
          <a:lstStyle>
            <a:extLst/>
          </a:lstStyle>
          <a:p>
            <a:r>
              <a:rPr lang="fr-FR" sz="1600" dirty="0" smtClean="0"/>
              <a:t>BILAN FINAL</a:t>
            </a:r>
            <a:endParaRPr lang="fr-FR" sz="1600" dirty="0"/>
          </a:p>
        </p:txBody>
      </p:sp>
      <p:sp>
        <p:nvSpPr>
          <p:cNvPr id="5" name="Rectangle 5"/>
          <p:cNvSpPr>
            <a:spLocks noGrp="1"/>
          </p:cNvSpPr>
          <p:nvPr>
            <p:ph type="body" sz="quarter" idx="14"/>
          </p:nvPr>
        </p:nvSpPr>
        <p:spPr>
          <a:xfrm>
            <a:off x="611560" y="836712"/>
            <a:ext cx="3312368" cy="383704"/>
          </a:xfrm>
        </p:spPr>
        <p:txBody>
          <a:bodyPr>
            <a:noAutofit/>
          </a:bodyPr>
          <a:lstStyle>
            <a:extLst/>
          </a:lstStyle>
          <a:p>
            <a:r>
              <a:rPr lang="fr-FR" sz="1600" dirty="0" smtClean="0"/>
              <a:t>OBJECTIFS 2021</a:t>
            </a:r>
            <a:endParaRPr lang="fr-FR" sz="1600" dirty="0"/>
          </a:p>
        </p:txBody>
      </p:sp>
      <p:sp>
        <p:nvSpPr>
          <p:cNvPr id="20" name="ZoneTexte 19"/>
          <p:cNvSpPr txBox="1"/>
          <p:nvPr/>
        </p:nvSpPr>
        <p:spPr>
          <a:xfrm>
            <a:off x="323528" y="980728"/>
            <a:ext cx="3707904" cy="5078313"/>
          </a:xfrm>
          <a:prstGeom prst="rect">
            <a:avLst/>
          </a:prstGeom>
          <a:noFill/>
        </p:spPr>
        <p:txBody>
          <a:bodyPr wrap="square" rtlCol="0">
            <a:spAutoFit/>
          </a:bodyPr>
          <a:lstStyle/>
          <a:p>
            <a:pPr lvl="7"/>
            <a:endParaRPr lang="fr-FR" sz="1200" b="1" u="sng" dirty="0" smtClean="0">
              <a:solidFill>
                <a:srgbClr val="FF0000"/>
              </a:solidFill>
            </a:endParaRPr>
          </a:p>
          <a:p>
            <a:pPr lvl="1">
              <a:buFont typeface="Arial" pitchFamily="34" charset="0"/>
              <a:buChar char="•"/>
            </a:pPr>
            <a:endParaRPr lang="fr-FR" sz="1200" dirty="0" smtClean="0"/>
          </a:p>
          <a:p>
            <a:pPr marL="363538" lvl="3">
              <a:buFont typeface="Courier New" pitchFamily="49" charset="0"/>
              <a:buChar char="o"/>
            </a:pPr>
            <a:r>
              <a:rPr lang="fr-FR" sz="1200" dirty="0" smtClean="0"/>
              <a:t> </a:t>
            </a:r>
            <a:r>
              <a:rPr lang="fr-FR" sz="1200" b="1" dirty="0" smtClean="0"/>
              <a:t>Ouvrir les sorties à des personnes extérieures </a:t>
            </a:r>
            <a:r>
              <a:rPr lang="fr-FR" sz="1200" dirty="0" smtClean="0"/>
              <a:t>(si possible au prix du GF négocié sinon au prix coutant). Le but recherché étant d’élargir le relationnel avec d’autres golfeurs</a:t>
            </a:r>
          </a:p>
          <a:p>
            <a:pPr marL="363538" lvl="3">
              <a:buFont typeface="Courier New" pitchFamily="49" charset="0"/>
              <a:buChar char="o"/>
            </a:pPr>
            <a:endParaRPr lang="fr-FR" sz="1200" dirty="0" smtClean="0"/>
          </a:p>
          <a:p>
            <a:pPr marL="363538" lvl="3">
              <a:buFont typeface="Courier New" pitchFamily="49" charset="0"/>
              <a:buChar char="o"/>
            </a:pPr>
            <a:endParaRPr lang="fr-FR" sz="1200" dirty="0" smtClean="0"/>
          </a:p>
          <a:p>
            <a:pPr marL="363538" lvl="3">
              <a:buFont typeface="Courier New" pitchFamily="49" charset="0"/>
              <a:buChar char="o"/>
            </a:pPr>
            <a:r>
              <a:rPr lang="fr-FR" sz="1200" dirty="0" smtClean="0"/>
              <a:t> </a:t>
            </a:r>
            <a:r>
              <a:rPr lang="fr-FR" sz="1200" b="1" dirty="0" smtClean="0"/>
              <a:t>Poursuivre notre offre de formules d'enseignement collectives et individuelles</a:t>
            </a:r>
            <a:r>
              <a:rPr lang="fr-FR" sz="1200" dirty="0" smtClean="0"/>
              <a:t> en lien avec les golfs de proximité</a:t>
            </a:r>
          </a:p>
          <a:p>
            <a:pPr marL="363538" lvl="3">
              <a:buFont typeface="Courier New" pitchFamily="49" charset="0"/>
              <a:buChar char="o"/>
            </a:pPr>
            <a:endParaRPr lang="fr-FR" sz="1200" dirty="0" smtClean="0"/>
          </a:p>
          <a:p>
            <a:pPr marL="363538" lvl="3">
              <a:buFont typeface="Courier New" pitchFamily="49" charset="0"/>
              <a:buChar char="o"/>
            </a:pPr>
            <a:endParaRPr lang="fr-FR" sz="1200" dirty="0" smtClean="0"/>
          </a:p>
          <a:p>
            <a:pPr marL="363538" lvl="3">
              <a:buFont typeface="Courier New" pitchFamily="49" charset="0"/>
              <a:buChar char="o"/>
            </a:pPr>
            <a:r>
              <a:rPr lang="fr-FR" sz="1200" dirty="0" smtClean="0">
                <a:sym typeface="Wingdings" pitchFamily="2" charset="2"/>
              </a:rPr>
              <a:t> </a:t>
            </a:r>
            <a:r>
              <a:rPr lang="fr-FR" sz="1200" b="1" dirty="0" smtClean="0"/>
              <a:t>Promouvoir le golf et le </a:t>
            </a:r>
            <a:r>
              <a:rPr lang="fr-FR" sz="1200" b="1" dirty="0" err="1" smtClean="0"/>
              <a:t>Gazelec</a:t>
            </a:r>
            <a:r>
              <a:rPr lang="fr-FR" sz="1200" b="1" dirty="0" smtClean="0"/>
              <a:t> 37 au sein des unités d'EDF</a:t>
            </a:r>
            <a:r>
              <a:rPr lang="fr-FR" sz="1200" dirty="0" smtClean="0"/>
              <a:t> : via l’utilisation d’un « chapiteau gonflable » sur les lieux de travail pour identifier les candidats à une séance de practice et de putting</a:t>
            </a:r>
            <a:endParaRPr lang="fr-FR" sz="1200" dirty="0" smtClean="0">
              <a:sym typeface="Wingdings" pitchFamily="2" charset="2"/>
            </a:endParaRPr>
          </a:p>
          <a:p>
            <a:pPr marL="363538" lvl="3">
              <a:buFont typeface="Courier New" pitchFamily="49" charset="0"/>
              <a:buChar char="o"/>
            </a:pPr>
            <a:endParaRPr lang="fr-FR" sz="1200" dirty="0" smtClean="0">
              <a:sym typeface="Wingdings" pitchFamily="2" charset="2"/>
            </a:endParaRPr>
          </a:p>
          <a:p>
            <a:pPr marL="363538" lvl="3">
              <a:buFont typeface="Courier New" pitchFamily="49" charset="0"/>
              <a:buChar char="o"/>
            </a:pPr>
            <a:endParaRPr lang="fr-FR" sz="1200" dirty="0" smtClean="0">
              <a:sym typeface="Wingdings" pitchFamily="2" charset="2"/>
            </a:endParaRPr>
          </a:p>
          <a:p>
            <a:pPr marL="363538" lvl="3">
              <a:buFont typeface="Courier New" pitchFamily="49" charset="0"/>
              <a:buChar char="o"/>
            </a:pPr>
            <a:r>
              <a:rPr lang="fr-FR" sz="1200" dirty="0" smtClean="0">
                <a:sym typeface="Wingdings" pitchFamily="2" charset="2"/>
              </a:rPr>
              <a:t> </a:t>
            </a:r>
            <a:r>
              <a:rPr lang="fr-FR" sz="1200" b="1" dirty="0" smtClean="0"/>
              <a:t>Organiser un stage d'une semaine à St Samson</a:t>
            </a:r>
          </a:p>
          <a:p>
            <a:pPr marL="363538" lvl="3">
              <a:buFont typeface="Courier New" pitchFamily="49" charset="0"/>
              <a:buChar char="o"/>
            </a:pPr>
            <a:endParaRPr lang="fr-FR" sz="1200" b="1" dirty="0" smtClean="0">
              <a:sym typeface="Wingdings" pitchFamily="2" charset="2"/>
            </a:endParaRPr>
          </a:p>
          <a:p>
            <a:pPr marL="363538" lvl="3">
              <a:buFont typeface="Courier New" pitchFamily="49" charset="0"/>
              <a:buChar char="o"/>
            </a:pPr>
            <a:endParaRPr lang="fr-FR" sz="1200" b="1" dirty="0" smtClean="0">
              <a:sym typeface="Wingdings" pitchFamily="2" charset="2"/>
            </a:endParaRPr>
          </a:p>
          <a:p>
            <a:pPr marL="363538" lvl="3">
              <a:buFont typeface="Courier New" pitchFamily="49" charset="0"/>
              <a:buChar char="o"/>
            </a:pPr>
            <a:r>
              <a:rPr lang="fr-FR" sz="1200" b="1" dirty="0" smtClean="0">
                <a:sym typeface="Wingdings" pitchFamily="2" charset="2"/>
              </a:rPr>
              <a:t> </a:t>
            </a:r>
            <a:r>
              <a:rPr lang="fr-FR" sz="1200" b="1" dirty="0" smtClean="0"/>
              <a:t>Réussir notre 10ème challenge annuel </a:t>
            </a:r>
            <a:r>
              <a:rPr lang="fr-FR" sz="1200" b="1" dirty="0" err="1" smtClean="0"/>
              <a:t>Gazelec</a:t>
            </a:r>
            <a:r>
              <a:rPr lang="fr-FR" sz="1200" b="1" dirty="0" smtClean="0"/>
              <a:t> 37</a:t>
            </a:r>
            <a:r>
              <a:rPr lang="fr-FR" sz="1200" dirty="0" smtClean="0"/>
              <a:t> dans le format prévu en 2020 en visant 50 participants</a:t>
            </a:r>
            <a:endParaRPr lang="fr-FR" sz="1200" dirty="0" smtClean="0">
              <a:sym typeface="Wingdings" pitchFamily="2" charset="2"/>
            </a:endParaRPr>
          </a:p>
          <a:p>
            <a:pPr lvl="2">
              <a:buFont typeface="Wingdings" pitchFamily="2" charset="2"/>
              <a:buChar char="q"/>
            </a:pPr>
            <a:endParaRPr lang="fr-FR" sz="1200" dirty="0" smtClean="0"/>
          </a:p>
        </p:txBody>
      </p:sp>
      <p:sp>
        <p:nvSpPr>
          <p:cNvPr id="13" name="ZoneTexte 12"/>
          <p:cNvSpPr txBox="1"/>
          <p:nvPr/>
        </p:nvSpPr>
        <p:spPr>
          <a:xfrm>
            <a:off x="4788024" y="1412776"/>
            <a:ext cx="3744416" cy="4708981"/>
          </a:xfrm>
          <a:prstGeom prst="rect">
            <a:avLst/>
          </a:prstGeom>
          <a:noFill/>
        </p:spPr>
        <p:txBody>
          <a:bodyPr wrap="square" rtlCol="0">
            <a:spAutoFit/>
          </a:bodyPr>
          <a:lstStyle/>
          <a:p>
            <a:pPr>
              <a:buClr>
                <a:schemeClr val="accent6">
                  <a:lumMod val="50000"/>
                </a:schemeClr>
              </a:buClr>
              <a:buFont typeface="Wingdings" pitchFamily="2" charset="2"/>
              <a:buChar char="§"/>
            </a:pPr>
            <a:r>
              <a:rPr lang="fr-FR" sz="1200" dirty="0" smtClean="0"/>
              <a:t>  Mise en place du 1</a:t>
            </a:r>
            <a:r>
              <a:rPr lang="fr-FR" sz="1200" baseline="30000" dirty="0" smtClean="0"/>
              <a:t>er</a:t>
            </a:r>
            <a:r>
              <a:rPr lang="fr-FR" sz="1200" dirty="0" smtClean="0"/>
              <a:t> challenge contre l’USEAB avec perspectives d’élargissement à d’autres sections </a:t>
            </a:r>
            <a:r>
              <a:rPr lang="fr-FR" sz="1200" dirty="0" err="1" smtClean="0"/>
              <a:t>Gazelec</a:t>
            </a:r>
            <a:r>
              <a:rPr lang="fr-FR" sz="1200" dirty="0" smtClean="0"/>
              <a:t> au fil du temps. Quelques invités lors de nos évènements. </a:t>
            </a:r>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r>
              <a:rPr lang="fr-FR" sz="1200" dirty="0" smtClean="0"/>
              <a:t> 2 sessions d’enseignement à </a:t>
            </a:r>
            <a:r>
              <a:rPr lang="fr-FR" sz="1200" dirty="0" err="1" smtClean="0"/>
              <a:t>Ballan</a:t>
            </a:r>
            <a:r>
              <a:rPr lang="fr-FR" sz="1200" dirty="0" smtClean="0"/>
              <a:t> proposées à nos adhérents (printemps/été puis automne/hiver)</a:t>
            </a:r>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r>
              <a:rPr lang="fr-FR" sz="1200" dirty="0" smtClean="0"/>
              <a:t> Le contexte sanitaire n’a pas permis d’organiser l’opération au sein des entités EDF de Tours</a:t>
            </a:r>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r>
              <a:rPr lang="fr-FR" sz="1200" dirty="0" smtClean="0"/>
              <a:t> Stage organisé en avril 2021 avec 7 personnes</a:t>
            </a:r>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endParaRPr lang="fr-FR" sz="1200" dirty="0" smtClean="0"/>
          </a:p>
          <a:p>
            <a:pPr>
              <a:buClr>
                <a:schemeClr val="accent6">
                  <a:lumMod val="50000"/>
                </a:schemeClr>
              </a:buClr>
              <a:buFont typeface="Wingdings" pitchFamily="2" charset="2"/>
              <a:buChar char="§"/>
            </a:pPr>
            <a:r>
              <a:rPr lang="fr-FR" sz="1200" dirty="0" smtClean="0"/>
              <a:t>  Bilan positif avec une participation en hausse (60 joueurs), une formule avec un classement par équipe appréciée, un budget maitrisé et des retours satisfaisants des participants</a:t>
            </a:r>
            <a:endParaRPr lang="fr-FR" sz="1200" dirty="0"/>
          </a:p>
        </p:txBody>
      </p:sp>
      <p:sp>
        <p:nvSpPr>
          <p:cNvPr id="17" name="Rectangle 16"/>
          <p:cNvSpPr/>
          <p:nvPr/>
        </p:nvSpPr>
        <p:spPr>
          <a:xfrm>
            <a:off x="683568" y="260648"/>
            <a:ext cx="7560840" cy="646331"/>
          </a:xfrm>
          <a:prstGeom prst="rect">
            <a:avLst/>
          </a:prstGeom>
        </p:spPr>
        <p:txBody>
          <a:bodyPr wrap="square">
            <a:spAutoFit/>
          </a:bodyPr>
          <a:lstStyle/>
          <a:p>
            <a:pPr marL="174625" lvl="2" algn="ctr">
              <a:buFont typeface="Wingdings" pitchFamily="2" charset="2"/>
              <a:buChar char="q"/>
            </a:pPr>
            <a:r>
              <a:rPr lang="fr-FR" b="1" u="sng" dirty="0" smtClean="0"/>
              <a:t> Objectif 2 défini lors de l’AG 2021 : Proposer des moments de convivialité</a:t>
            </a:r>
          </a:p>
          <a:p>
            <a:pPr marL="174625" lvl="2" algn="ctr">
              <a:buFont typeface="Wingdings" pitchFamily="2" charset="2"/>
              <a:buChar char="q"/>
            </a:pPr>
            <a:endParaRPr lang="fr-FR" b="1" u="sng" dirty="0" smtClean="0"/>
          </a:p>
        </p:txBody>
      </p:sp>
      <p:sp>
        <p:nvSpPr>
          <p:cNvPr id="14" name="Espace réservé du numéro de diapositive 13"/>
          <p:cNvSpPr>
            <a:spLocks noGrp="1"/>
          </p:cNvSpPr>
          <p:nvPr>
            <p:ph type="sldNum" sz="quarter" idx="22"/>
          </p:nvPr>
        </p:nvSpPr>
        <p:spPr/>
        <p:txBody>
          <a:bodyPr/>
          <a:lstStyle/>
          <a:p>
            <a:pPr algn="r"/>
            <a:fld id="{256D3EEF-DE4E-429D-8EC4-DDC531AFF587}" type="slidenum">
              <a:rPr kumimoji="0" lang="fr-FR" sz="1000" smtClean="0"/>
              <a:pPr algn="r"/>
              <a:t>7</a:t>
            </a:fld>
            <a:endParaRPr kumimoji="0" lang="fr-FR"/>
          </a:p>
        </p:txBody>
      </p:sp>
      <p:pic>
        <p:nvPicPr>
          <p:cNvPr id="18" name="Image 17" descr="Feu vert.jpg"/>
          <p:cNvPicPr>
            <a:picLocks noChangeAspect="1"/>
          </p:cNvPicPr>
          <p:nvPr/>
        </p:nvPicPr>
        <p:blipFill>
          <a:blip r:embed="rId3" cstate="print"/>
          <a:stretch>
            <a:fillRect/>
          </a:stretch>
        </p:blipFill>
        <p:spPr>
          <a:xfrm>
            <a:off x="4211960" y="2420888"/>
            <a:ext cx="312762" cy="720080"/>
          </a:xfrm>
          <a:prstGeom prst="rect">
            <a:avLst/>
          </a:prstGeom>
        </p:spPr>
      </p:pic>
      <p:pic>
        <p:nvPicPr>
          <p:cNvPr id="19" name="Image 18" descr="Feu rouge.jpg"/>
          <p:cNvPicPr>
            <a:picLocks noChangeAspect="1"/>
          </p:cNvPicPr>
          <p:nvPr/>
        </p:nvPicPr>
        <p:blipFill>
          <a:blip r:embed="rId4" cstate="print"/>
          <a:stretch>
            <a:fillRect/>
          </a:stretch>
        </p:blipFill>
        <p:spPr>
          <a:xfrm>
            <a:off x="4211960" y="3429000"/>
            <a:ext cx="303166" cy="648072"/>
          </a:xfrm>
          <a:prstGeom prst="rect">
            <a:avLst/>
          </a:prstGeom>
        </p:spPr>
      </p:pic>
      <p:pic>
        <p:nvPicPr>
          <p:cNvPr id="22" name="Image 21" descr="Feu vert.jpg"/>
          <p:cNvPicPr>
            <a:picLocks noChangeAspect="1"/>
          </p:cNvPicPr>
          <p:nvPr/>
        </p:nvPicPr>
        <p:blipFill>
          <a:blip r:embed="rId3" cstate="print"/>
          <a:stretch>
            <a:fillRect/>
          </a:stretch>
        </p:blipFill>
        <p:spPr>
          <a:xfrm>
            <a:off x="4187230" y="4437112"/>
            <a:ext cx="312762" cy="720080"/>
          </a:xfrm>
          <a:prstGeom prst="rect">
            <a:avLst/>
          </a:prstGeom>
        </p:spPr>
      </p:pic>
      <p:pic>
        <p:nvPicPr>
          <p:cNvPr id="23" name="Image 22" descr="Feu vert.jpg"/>
          <p:cNvPicPr>
            <a:picLocks noChangeAspect="1"/>
          </p:cNvPicPr>
          <p:nvPr/>
        </p:nvPicPr>
        <p:blipFill>
          <a:blip r:embed="rId3" cstate="print"/>
          <a:stretch>
            <a:fillRect/>
          </a:stretch>
        </p:blipFill>
        <p:spPr>
          <a:xfrm>
            <a:off x="4211960" y="1340768"/>
            <a:ext cx="312762" cy="720080"/>
          </a:xfrm>
          <a:prstGeom prst="rect">
            <a:avLst/>
          </a:prstGeom>
        </p:spPr>
      </p:pic>
      <p:pic>
        <p:nvPicPr>
          <p:cNvPr id="15" name="Image 14" descr="Feu vert.jpg"/>
          <p:cNvPicPr>
            <a:picLocks noChangeAspect="1"/>
          </p:cNvPicPr>
          <p:nvPr/>
        </p:nvPicPr>
        <p:blipFill>
          <a:blip r:embed="rId3" cstate="print"/>
          <a:stretch>
            <a:fillRect/>
          </a:stretch>
        </p:blipFill>
        <p:spPr>
          <a:xfrm>
            <a:off x="4211960" y="5229200"/>
            <a:ext cx="312762" cy="7200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fr-FR" dirty="0" smtClean="0"/>
              <a:t>RAPPORT ACTIVITES 2021</a:t>
            </a:r>
            <a:endParaRPr lang="fr-FR" dirty="0"/>
          </a:p>
        </p:txBody>
      </p:sp>
      <p:sp>
        <p:nvSpPr>
          <p:cNvPr id="4" name="Espace réservé du numéro de diapositive 3"/>
          <p:cNvSpPr>
            <a:spLocks noGrp="1"/>
          </p:cNvSpPr>
          <p:nvPr>
            <p:ph type="sldNum" sz="quarter" idx="12"/>
          </p:nvPr>
        </p:nvSpPr>
        <p:spPr/>
        <p:txBody>
          <a:bodyPr/>
          <a:lstStyle/>
          <a:p>
            <a:pPr algn="r"/>
            <a:fld id="{256D3EEF-DE4E-429D-8EC4-DDC531AFF587}" type="slidenum">
              <a:rPr kumimoji="0" lang="fr-FR" sz="1000" smtClean="0"/>
              <a:pPr algn="r"/>
              <a:t>8</a:t>
            </a:fld>
            <a:endParaRPr kumimoji="0"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15" name="Rectangle 2"/>
          <p:cNvSpPr>
            <a:spLocks noGrp="1"/>
          </p:cNvSpPr>
          <p:nvPr>
            <p:ph type="title"/>
          </p:nvPr>
        </p:nvSpPr>
        <p:spPr>
          <a:xfrm>
            <a:off x="8610600" y="381000"/>
            <a:ext cx="533400" cy="5867400"/>
          </a:xfrm>
        </p:spPr>
        <p:txBody>
          <a:bodyPr>
            <a:noAutofit/>
          </a:bodyPr>
          <a:lstStyle>
            <a:extLst/>
          </a:lstStyle>
          <a:p>
            <a:r>
              <a:rPr lang="fr-FR" sz="2200" b="1" dirty="0" smtClean="0"/>
              <a:t>Bilan des adhérents</a:t>
            </a:r>
            <a:endParaRPr lang="fr-FR" sz="2200" b="1" dirty="0"/>
          </a:p>
        </p:txBody>
      </p:sp>
      <p:sp>
        <p:nvSpPr>
          <p:cNvPr id="30" name="Rectangle 5"/>
          <p:cNvSpPr>
            <a:spLocks noGrp="1"/>
          </p:cNvSpPr>
          <p:nvPr>
            <p:ph type="body" sz="quarter" idx="13"/>
          </p:nvPr>
        </p:nvSpPr>
        <p:spPr>
          <a:xfrm>
            <a:off x="304800" y="260648"/>
            <a:ext cx="3965448" cy="383704"/>
          </a:xfrm>
        </p:spPr>
        <p:txBody>
          <a:bodyPr>
            <a:normAutofit/>
          </a:bodyPr>
          <a:lstStyle>
            <a:extLst/>
          </a:lstStyle>
          <a:p>
            <a:r>
              <a:rPr lang="fr-FR" sz="1600" dirty="0" smtClean="0"/>
              <a:t>QUI SOMMES NOUS ?</a:t>
            </a:r>
            <a:endParaRPr lang="fr-FR" sz="1600" dirty="0"/>
          </a:p>
        </p:txBody>
      </p:sp>
      <p:sp>
        <p:nvSpPr>
          <p:cNvPr id="16" name="Rectangle 3"/>
          <p:cNvSpPr>
            <a:spLocks noGrp="1"/>
          </p:cNvSpPr>
          <p:nvPr>
            <p:ph type="body" sz="quarter" idx="16"/>
          </p:nvPr>
        </p:nvSpPr>
        <p:spPr>
          <a:xfrm>
            <a:off x="4419600" y="260648"/>
            <a:ext cx="3962400" cy="348952"/>
          </a:xfrm>
          <a:prstGeom prst="rect">
            <a:avLst/>
          </a:prstGeom>
        </p:spPr>
        <p:txBody>
          <a:bodyPr>
            <a:noAutofit/>
          </a:bodyPr>
          <a:lstStyle>
            <a:extLst/>
          </a:lstStyle>
          <a:p>
            <a:r>
              <a:rPr lang="fr-FR" sz="1600" dirty="0" smtClean="0"/>
              <a:t>EVOLUTION ADHERENTS DANS LE TEMPS</a:t>
            </a:r>
            <a:endParaRPr lang="fr-FR" sz="1600" dirty="0"/>
          </a:p>
        </p:txBody>
      </p:sp>
      <p:sp>
        <p:nvSpPr>
          <p:cNvPr id="23" name="Rectangle 60"/>
          <p:cNvSpPr>
            <a:spLocks noGrp="1"/>
          </p:cNvSpPr>
          <p:nvPr>
            <p:ph type="body" sz="quarter" idx="18"/>
          </p:nvPr>
        </p:nvSpPr>
        <p:spPr>
          <a:xfrm>
            <a:off x="4427984" y="3356992"/>
            <a:ext cx="3965448" cy="325752"/>
          </a:xfrm>
        </p:spPr>
        <p:txBody>
          <a:bodyPr>
            <a:noAutofit/>
          </a:bodyPr>
          <a:lstStyle>
            <a:extLst/>
          </a:lstStyle>
          <a:p>
            <a:r>
              <a:rPr lang="fr-FR" sz="1600" dirty="0" smtClean="0"/>
              <a:t>SYNTHESE</a:t>
            </a:r>
            <a:endParaRPr lang="fr-FR" sz="1600" dirty="0"/>
          </a:p>
        </p:txBody>
      </p:sp>
      <p:sp>
        <p:nvSpPr>
          <p:cNvPr id="27" name="Rectangle 6"/>
          <p:cNvSpPr>
            <a:spLocks noGrp="1"/>
          </p:cNvSpPr>
          <p:nvPr>
            <p:ph sz="quarter" idx="19"/>
          </p:nvPr>
        </p:nvSpPr>
        <p:spPr>
          <a:xfrm>
            <a:off x="4499992" y="3861048"/>
            <a:ext cx="3965448" cy="2088232"/>
          </a:xfrm>
          <a:prstGeom prst="rect">
            <a:avLst/>
          </a:prstGeom>
        </p:spPr>
        <p:txBody>
          <a:bodyPr>
            <a:noAutofit/>
          </a:bodyPr>
          <a:lstStyle>
            <a:extLst/>
          </a:lstStyle>
          <a:p>
            <a:r>
              <a:rPr lang="fr-FR" sz="1200" dirty="0" smtClean="0"/>
              <a:t>Après 2 années consécutives de baisse de notre nombre d’adhérents, la section enregistre 59 personnes à fin 2021 avec l’arrivée de 16 nouveaux membres.  </a:t>
            </a:r>
          </a:p>
          <a:p>
            <a:r>
              <a:rPr lang="fr-FR" sz="1200" dirty="0" smtClean="0"/>
              <a:t>Notre population reste très majoritairement masculine, composée d’ouvrant droit, et souvent retraités. </a:t>
            </a:r>
          </a:p>
          <a:p>
            <a:r>
              <a:rPr lang="fr-FR" sz="1200" dirty="0" smtClean="0"/>
              <a:t>La section ne compte aucun « tiers » dans son effectif.</a:t>
            </a:r>
          </a:p>
          <a:p>
            <a:r>
              <a:rPr lang="fr-FR" sz="1200" dirty="0" smtClean="0"/>
              <a:t>La moyenne d’âge de nos adhérents s’établit à 59,5 ans à fin 2021. </a:t>
            </a:r>
          </a:p>
          <a:p>
            <a:endParaRPr lang="fr-FR" sz="1200" dirty="0" smtClean="0"/>
          </a:p>
          <a:p>
            <a:endParaRPr lang="fr-FR" sz="1200" dirty="0" smtClean="0"/>
          </a:p>
          <a:p>
            <a:endParaRPr lang="fr-FR" sz="1200" dirty="0"/>
          </a:p>
          <a:p>
            <a:endParaRPr lang="fr-FR" sz="1200" dirty="0"/>
          </a:p>
        </p:txBody>
      </p:sp>
      <p:sp>
        <p:nvSpPr>
          <p:cNvPr id="2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fr-FR"/>
          </a:p>
        </p:txBody>
      </p:sp>
      <p:sp>
        <p:nvSpPr>
          <p:cNvPr id="14" name="Espace réservé du numéro de diapositive 13"/>
          <p:cNvSpPr>
            <a:spLocks noGrp="1"/>
          </p:cNvSpPr>
          <p:nvPr>
            <p:ph type="sldNum" sz="quarter" idx="21"/>
          </p:nvPr>
        </p:nvSpPr>
        <p:spPr/>
        <p:txBody>
          <a:bodyPr/>
          <a:lstStyle/>
          <a:p>
            <a:pPr algn="r"/>
            <a:fld id="{256D3EEF-DE4E-429D-8EC4-DDC531AFF587}" type="slidenum">
              <a:rPr kumimoji="0" lang="fr-FR" sz="1000" smtClean="0"/>
              <a:pPr algn="r"/>
              <a:t>9</a:t>
            </a:fld>
            <a:endParaRPr kumimoji="0" lang="fr-FR" sz="1000"/>
          </a:p>
        </p:txBody>
      </p:sp>
      <p:graphicFrame>
        <p:nvGraphicFramePr>
          <p:cNvPr id="19" name="Graphique 18"/>
          <p:cNvGraphicFramePr/>
          <p:nvPr/>
        </p:nvGraphicFramePr>
        <p:xfrm>
          <a:off x="4355976" y="764704"/>
          <a:ext cx="4032448"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21"/>
          <p:cNvGraphicFramePr/>
          <p:nvPr/>
        </p:nvGraphicFramePr>
        <p:xfrm>
          <a:off x="323528" y="764704"/>
          <a:ext cx="3816424" cy="2428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aphique 24"/>
          <p:cNvGraphicFramePr/>
          <p:nvPr/>
        </p:nvGraphicFramePr>
        <p:xfrm>
          <a:off x="323529" y="3356993"/>
          <a:ext cx="1728192" cy="1656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aphique 27"/>
          <p:cNvGraphicFramePr/>
          <p:nvPr/>
        </p:nvGraphicFramePr>
        <p:xfrm>
          <a:off x="2339753" y="3356992"/>
          <a:ext cx="1728192" cy="16561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Graphique 30"/>
          <p:cNvGraphicFramePr/>
          <p:nvPr/>
        </p:nvGraphicFramePr>
        <p:xfrm>
          <a:off x="1403648" y="5085184"/>
          <a:ext cx="1773162" cy="161962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5018</Words>
  <Application>Microsoft Office PowerPoint</Application>
  <PresentationFormat>Affichage à l'écran (4:3)</PresentationFormat>
  <Paragraphs>1306</Paragraphs>
  <Slides>59</Slides>
  <Notes>24</Notes>
  <HiddenSlides>0</HiddenSlides>
  <MMClips>0</MMClips>
  <ScaleCrop>false</ScaleCrop>
  <HeadingPairs>
    <vt:vector size="4" baseType="variant">
      <vt:variant>
        <vt:lpstr>Thème</vt:lpstr>
      </vt:variant>
      <vt:variant>
        <vt:i4>2</vt:i4>
      </vt:variant>
      <vt:variant>
        <vt:lpstr>Titres des diapositives</vt:lpstr>
      </vt:variant>
      <vt:variant>
        <vt:i4>59</vt:i4>
      </vt:variant>
    </vt:vector>
  </HeadingPairs>
  <TitlesOfParts>
    <vt:vector size="61" baseType="lpstr">
      <vt:lpstr>Pitchbook</vt:lpstr>
      <vt:lpstr>Conception personnalisée</vt:lpstr>
      <vt:lpstr>ASSEMBLEE GENERALE 2022</vt:lpstr>
      <vt:lpstr>INTRODUCTION ET SOMMAIRE</vt:lpstr>
      <vt:lpstr>BILAN 2021</vt:lpstr>
      <vt:lpstr>RAPPORT MORAL 2021</vt:lpstr>
      <vt:lpstr>SYNTHSES  2021</vt:lpstr>
      <vt:lpstr>RAPPORT MORAL 2021</vt:lpstr>
      <vt:lpstr>RAPPORT MORAL 2021</vt:lpstr>
      <vt:lpstr>RAPPORT ACTIVITES 2021</vt:lpstr>
      <vt:lpstr>Bilan des adhérents</vt:lpstr>
      <vt:lpstr>BILAN DES COMPETITIONS PAR EQUIPE</vt:lpstr>
      <vt:lpstr>BILAN DES COMPETITIONS PAR EQUIPE</vt:lpstr>
      <vt:lpstr>BILAN DES COMPETITIONS PAR EQUIPE</vt:lpstr>
      <vt:lpstr>BILAN DES COMPETITIONS PAR EQUIPE</vt:lpstr>
      <vt:lpstr>BILAN DES  AUTRES COMPETITIONS  </vt:lpstr>
      <vt:lpstr>BILAN DES  AUTRES COMPETITIONS</vt:lpstr>
      <vt:lpstr>CLASSEMENT MERITE REGIONAL 2021</vt:lpstr>
      <vt:lpstr>LES CHALLENGES 2021</vt:lpstr>
      <vt:lpstr>BILAN DES INDEX DE NOS ADHERENTS</vt:lpstr>
      <vt:lpstr>AUTRES PARTICIPATIONS GAZELEC 37</vt:lpstr>
      <vt:lpstr>BILAN DES SORTIES LOISIRS</vt:lpstr>
      <vt:lpstr>BILAN DES GREENS FESS PROPOSES</vt:lpstr>
      <vt:lpstr>BILAN COMMUNICATION</vt:lpstr>
      <vt:lpstr>BILAN DES ACHATS GROUPES 2021</vt:lpstr>
      <vt:lpstr>BILAN DES AUTRES ACTIVITES</vt:lpstr>
      <vt:lpstr>VOTES RESOLUTIONS SUR RAPPORT 2021</vt:lpstr>
      <vt:lpstr>Prévisions exercice 2022</vt:lpstr>
      <vt:lpstr>PERSPECTIVES MORALES 2022</vt:lpstr>
      <vt:lpstr>OBJECTIFS 2021</vt:lpstr>
      <vt:lpstr>PROGRAMME PROPOSE POUR 2022</vt:lpstr>
      <vt:lpstr>REPONSE ENQUETE SOUHAITS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PERSPECTIVES SPORTIVES  2022</vt:lpstr>
      <vt:lpstr>PREVISION GF 2022</vt:lpstr>
      <vt:lpstr>PERSPECTIVES AUTRES ACTIVITES 2022</vt:lpstr>
      <vt:lpstr>RAPPEL COMPOSITION BUREAU 2021</vt:lpstr>
      <vt:lpstr>LE  BUREAU  GAZELEC  37 GOLF POUR 2022/ 2023</vt:lpstr>
      <vt:lpstr>POINTS DIVERS</vt:lpstr>
      <vt:lpstr>POINTS DIVERS</vt:lpstr>
      <vt:lpstr>POINTS DIVERS</vt:lpstr>
      <vt:lpstr>AGENDA 2022</vt:lpstr>
      <vt:lpstr>CALENDRIER 2022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2020-11-05T09:19:06Z</dcterms:created>
  <dcterms:modified xsi:type="dcterms:W3CDTF">2022-01-05T18:00:48Z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